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59" r:id="rId5"/>
    <p:sldId id="261" r:id="rId6"/>
    <p:sldId id="262" r:id="rId7"/>
    <p:sldId id="263" r:id="rId8"/>
    <p:sldId id="281" r:id="rId9"/>
    <p:sldId id="264" r:id="rId10"/>
    <p:sldId id="269" r:id="rId11"/>
    <p:sldId id="265" r:id="rId12"/>
    <p:sldId id="268" r:id="rId13"/>
    <p:sldId id="266" r:id="rId14"/>
    <p:sldId id="270" r:id="rId15"/>
    <p:sldId id="267" r:id="rId16"/>
    <p:sldId id="271" r:id="rId17"/>
    <p:sldId id="280" r:id="rId18"/>
    <p:sldId id="273" r:id="rId19"/>
    <p:sldId id="292" r:id="rId20"/>
    <p:sldId id="284" r:id="rId21"/>
    <p:sldId id="275" r:id="rId22"/>
    <p:sldId id="276" r:id="rId23"/>
    <p:sldId id="289" r:id="rId24"/>
    <p:sldId id="277" r:id="rId25"/>
    <p:sldId id="278" r:id="rId26"/>
    <p:sldId id="279" r:id="rId27"/>
    <p:sldId id="282" r:id="rId28"/>
    <p:sldId id="283"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23ECA5-567C-41E4-A9E0-83FE6945E750}" type="datetimeFigureOut">
              <a:rPr lang="en-US" smtClean="0"/>
              <a:t>4/17/2009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3ECA5-567C-41E4-A9E0-83FE6945E750}" type="datetimeFigureOut">
              <a:rPr lang="en-US" smtClean="0"/>
              <a:t>4/17/2009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3ECA5-567C-41E4-A9E0-83FE6945E750}" type="datetimeFigureOut">
              <a:rPr lang="en-US" smtClean="0"/>
              <a:t>4/17/2009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3ECA5-567C-41E4-A9E0-83FE6945E750}" type="datetimeFigureOut">
              <a:rPr lang="en-US" smtClean="0"/>
              <a:t>4/17/2009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3ECA5-567C-41E4-A9E0-83FE6945E750}" type="datetimeFigureOut">
              <a:rPr lang="en-US" smtClean="0"/>
              <a:t>4/17/2009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23ECA5-567C-41E4-A9E0-83FE6945E750}" type="datetimeFigureOut">
              <a:rPr lang="en-US" smtClean="0"/>
              <a:t>4/17/2009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23ECA5-567C-41E4-A9E0-83FE6945E750}" type="datetimeFigureOut">
              <a:rPr lang="en-US" smtClean="0"/>
              <a:t>4/17/2009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23ECA5-567C-41E4-A9E0-83FE6945E750}" type="datetimeFigureOut">
              <a:rPr lang="en-US" smtClean="0"/>
              <a:t>4/17/2009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3ECA5-567C-41E4-A9E0-83FE6945E750}" type="datetimeFigureOut">
              <a:rPr lang="en-US" smtClean="0"/>
              <a:t>4/17/2009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3ECA5-567C-41E4-A9E0-83FE6945E750}" type="datetimeFigureOut">
              <a:rPr lang="en-US" smtClean="0"/>
              <a:t>4/17/2009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3ECA5-567C-41E4-A9E0-83FE6945E750}" type="datetimeFigureOut">
              <a:rPr lang="en-US" smtClean="0"/>
              <a:t>4/17/2009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27CD-0D11-4971-AC96-2AEE37E18E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3ECA5-567C-41E4-A9E0-83FE6945E750}" type="datetimeFigureOut">
              <a:rPr lang="en-US" smtClean="0"/>
              <a:t>4/17/2009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D27CD-0D11-4971-AC96-2AEE37E18E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ult\homedirectories$\rg0042511\My Pictures\green bee draft.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p:txBody>
          <a:bodyPr>
            <a:normAutofit fontScale="90000"/>
          </a:bodyPr>
          <a:lstStyle/>
          <a:p>
            <a:pPr marL="0" marR="0">
              <a:lnSpc>
                <a:spcPct val="200000"/>
              </a:lnSpc>
              <a:spcBef>
                <a:spcPts val="0"/>
              </a:spcBef>
              <a:spcAft>
                <a:spcPts val="0"/>
              </a:spcAft>
            </a:pPr>
            <a:r>
              <a:rPr lang="en-US" dirty="0" smtClean="0">
                <a:latin typeface="Cambria"/>
                <a:ea typeface="Cambria"/>
                <a:cs typeface="Times New Roman"/>
              </a:rPr>
              <a:t/>
            </a:r>
            <a:br>
              <a:rPr lang="en-US" dirty="0" smtClean="0">
                <a:latin typeface="Cambria"/>
                <a:ea typeface="Cambria"/>
                <a:cs typeface="Times New Roman"/>
              </a:rPr>
            </a:br>
            <a:endParaRPr lang="en-US" dirty="0"/>
          </a:p>
        </p:txBody>
      </p:sp>
      <p:sp>
        <p:nvSpPr>
          <p:cNvPr id="3" name="Subtitle 2"/>
          <p:cNvSpPr>
            <a:spLocks noGrp="1"/>
          </p:cNvSpPr>
          <p:nvPr>
            <p:ph type="subTitle" idx="1"/>
          </p:nvPr>
        </p:nvSpPr>
        <p:spPr>
          <a:xfrm>
            <a:off x="0" y="914400"/>
            <a:ext cx="9144000" cy="5943600"/>
          </a:xfrm>
        </p:spPr>
        <p:txBody>
          <a:bodyPr/>
          <a:lstStyle/>
          <a:p>
            <a:r>
              <a:rPr lang="en-US" dirty="0" smtClean="0">
                <a:solidFill>
                  <a:schemeClr val="tx2"/>
                </a:solidFill>
              </a:rPr>
              <a:t>Bees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0" y="380998"/>
          <a:ext cx="9144000" cy="6477001"/>
        </p:xfrm>
        <a:graphic>
          <a:graphicData uri="http://schemas.openxmlformats.org/drawingml/2006/table">
            <a:tbl>
              <a:tblPr/>
              <a:tblGrid>
                <a:gridCol w="1533048"/>
                <a:gridCol w="129609"/>
                <a:gridCol w="1516947"/>
                <a:gridCol w="1522031"/>
                <a:gridCol w="1798302"/>
                <a:gridCol w="1660167"/>
                <a:gridCol w="983896"/>
              </a:tblGrid>
              <a:tr h="772059">
                <a:tc gridSpan="7">
                  <a:txBody>
                    <a:bodyPr/>
                    <a:lstStyle/>
                    <a:p>
                      <a:pPr marL="0" marR="0" algn="ctr">
                        <a:spcBef>
                          <a:spcPts val="1200"/>
                        </a:spcBef>
                        <a:spcAft>
                          <a:spcPts val="300"/>
                        </a:spcAft>
                      </a:pPr>
                      <a:r>
                        <a:rPr lang="en-US" sz="1600" b="1">
                          <a:solidFill>
                            <a:srgbClr val="000000"/>
                          </a:solidFill>
                          <a:latin typeface="Times New Roman"/>
                          <a:ea typeface="Times New Roman"/>
                        </a:rPr>
                        <a:t>Duty I to the Future</a:t>
                      </a:r>
                      <a:endParaRPr lang="en-US" sz="900" b="1">
                        <a:latin typeface="Cambria"/>
                        <a:ea typeface="Times New Roman"/>
                      </a:endParaRPr>
                    </a:p>
                  </a:txBody>
                  <a:tcPr marL="61045" marR="61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68914">
                <a:tc gridSpan="2">
                  <a:txBody>
                    <a:bodyPr/>
                    <a:lstStyle/>
                    <a:p>
                      <a:pPr marL="0" marR="0" algn="ctr">
                        <a:spcBef>
                          <a:spcPts val="0"/>
                        </a:spcBef>
                        <a:spcAft>
                          <a:spcPts val="1000"/>
                        </a:spcAft>
                      </a:pPr>
                      <a:r>
                        <a:rPr lang="en-US" sz="900" b="1">
                          <a:solidFill>
                            <a:srgbClr val="000000"/>
                          </a:solidFill>
                          <a:latin typeface="Times New Roman"/>
                          <a:ea typeface="Cambria"/>
                          <a:cs typeface="Arial"/>
                        </a:rPr>
                        <a:t>0</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 Points</a:t>
                      </a:r>
                      <a:endParaRPr lang="en-US" sz="1100">
                        <a:latin typeface="Cambria"/>
                        <a:ea typeface="Cambria"/>
                        <a:cs typeface="Times New Roman"/>
                      </a:endParaRPr>
                    </a:p>
                  </a:txBody>
                  <a:tcPr marL="61045" marR="610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hMerge="1">
                  <a:txBody>
                    <a:bodyPr/>
                    <a:lstStyle/>
                    <a:p>
                      <a:endParaRPr lang="en-US"/>
                    </a:p>
                  </a:txBody>
                  <a:tcPr/>
                </a:tc>
                <a:tc>
                  <a:txBody>
                    <a:bodyPr/>
                    <a:lstStyle/>
                    <a:p>
                      <a:pPr marL="0" marR="0" algn="ctr">
                        <a:spcBef>
                          <a:spcPts val="0"/>
                        </a:spcBef>
                        <a:spcAft>
                          <a:spcPts val="1000"/>
                        </a:spcAft>
                      </a:pPr>
                      <a:r>
                        <a:rPr lang="en-US" sz="900" b="1">
                          <a:solidFill>
                            <a:srgbClr val="000000"/>
                          </a:solidFill>
                          <a:latin typeface="Times New Roman"/>
                          <a:ea typeface="Cambria"/>
                          <a:cs typeface="Arial"/>
                        </a:rPr>
                        <a:t>1</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a:t>
                      </a:r>
                      <a:endParaRPr lang="en-US" sz="1100">
                        <a:latin typeface="Cambria"/>
                        <a:ea typeface="Cambria"/>
                        <a:cs typeface="Times New Roman"/>
                      </a:endParaRPr>
                    </a:p>
                  </a:txBody>
                  <a:tcPr marL="61045" marR="610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2</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Points</a:t>
                      </a:r>
                      <a:endParaRPr lang="en-US" sz="1100">
                        <a:latin typeface="Cambria"/>
                        <a:ea typeface="Cambria"/>
                        <a:cs typeface="Times New Roman"/>
                      </a:endParaRPr>
                    </a:p>
                  </a:txBody>
                  <a:tcPr marL="61045" marR="610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3</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Points </a:t>
                      </a:r>
                      <a:endParaRPr lang="en-US" sz="1100">
                        <a:latin typeface="Cambria"/>
                        <a:ea typeface="Cambria"/>
                        <a:cs typeface="Times New Roman"/>
                      </a:endParaRPr>
                    </a:p>
                  </a:txBody>
                  <a:tcPr marL="61045" marR="610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4</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Points</a:t>
                      </a:r>
                      <a:endParaRPr lang="en-US" sz="1100">
                        <a:latin typeface="Cambria"/>
                        <a:ea typeface="Cambria"/>
                        <a:cs typeface="Times New Roman"/>
                      </a:endParaRPr>
                    </a:p>
                  </a:txBody>
                  <a:tcPr marL="61045" marR="610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Points</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Acquired</a:t>
                      </a:r>
                      <a:endParaRPr lang="en-US" sz="1100">
                        <a:latin typeface="Cambria"/>
                        <a:ea typeface="Cambria"/>
                        <a:cs typeface="Times New Roman"/>
                      </a:endParaRPr>
                    </a:p>
                  </a:txBody>
                  <a:tcPr marL="61045" marR="610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79">
                <a:tc gridSpan="7">
                  <a:txBody>
                    <a:bodyPr/>
                    <a:lstStyle/>
                    <a:p>
                      <a:pPr marL="342900" marR="0" lvl="0" indent="-342900" algn="ctr">
                        <a:spcBef>
                          <a:spcPts val="0"/>
                        </a:spcBef>
                        <a:spcAft>
                          <a:spcPts val="0"/>
                        </a:spcAft>
                        <a:buFont typeface="+mj-lt"/>
                        <a:buAutoNum type="arabicPeriod"/>
                      </a:pPr>
                      <a:r>
                        <a:rPr lang="en-US" sz="900" b="1" kern="1600">
                          <a:solidFill>
                            <a:srgbClr val="000000"/>
                          </a:solidFill>
                          <a:latin typeface="Times New Roman"/>
                          <a:ea typeface="Times New Roman"/>
                        </a:rPr>
                        <a:t>  Is the client using sustainable resources?</a:t>
                      </a:r>
                      <a:endParaRPr lang="en-US" sz="900" b="1" kern="1600">
                        <a:latin typeface="Cambria"/>
                        <a:ea typeface="Times New Roman"/>
                      </a:endParaRPr>
                    </a:p>
                  </a:txBody>
                  <a:tcPr marL="61045" marR="61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6274">
                <a:tc>
                  <a:txBody>
                    <a:bodyPr/>
                    <a:lstStyle/>
                    <a:p>
                      <a:pPr marL="0" marR="0" algn="l">
                        <a:spcBef>
                          <a:spcPts val="0"/>
                        </a:spcBef>
                        <a:spcAft>
                          <a:spcPts val="1000"/>
                        </a:spcAft>
                      </a:pPr>
                      <a:r>
                        <a:rPr lang="en-US" sz="700">
                          <a:solidFill>
                            <a:srgbClr val="000000"/>
                          </a:solidFill>
                          <a:latin typeface="Times New Roman"/>
                          <a:ea typeface="Cambria"/>
                          <a:cs typeface="Arial"/>
                        </a:rPr>
                        <a:t>-Irreparable damage to the environment</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gridSpan="2">
                  <a:txBody>
                    <a:bodyPr/>
                    <a:lstStyle/>
                    <a:p>
                      <a:pPr marL="0" marR="0" algn="l">
                        <a:spcBef>
                          <a:spcPts val="0"/>
                        </a:spcBef>
                        <a:spcAft>
                          <a:spcPts val="1000"/>
                        </a:spcAft>
                      </a:pPr>
                      <a:r>
                        <a:rPr lang="en-US" sz="700">
                          <a:solidFill>
                            <a:srgbClr val="000000"/>
                          </a:solidFill>
                          <a:latin typeface="Times New Roman"/>
                          <a:ea typeface="Cambria"/>
                          <a:cs typeface="Arial"/>
                        </a:rPr>
                        <a:t>-Short term harm that can be remediated</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hMerge="1">
                  <a:txBody>
                    <a:bodyPr/>
                    <a:lstStyle/>
                    <a:p>
                      <a:endParaRPr lang="en-US"/>
                    </a:p>
                  </a:txBody>
                  <a:tcPr/>
                </a:tc>
                <a:tc>
                  <a:txBody>
                    <a:bodyPr/>
                    <a:lstStyle/>
                    <a:p>
                      <a:pPr marL="0" marR="0" algn="l">
                        <a:spcBef>
                          <a:spcPts val="0"/>
                        </a:spcBef>
                        <a:spcAft>
                          <a:spcPts val="1000"/>
                        </a:spcAft>
                      </a:pPr>
                      <a:r>
                        <a:rPr lang="en-US" sz="700">
                          <a:solidFill>
                            <a:srgbClr val="000000"/>
                          </a:solidFill>
                          <a:latin typeface="Times New Roman"/>
                          <a:ea typeface="Cambria"/>
                          <a:cs typeface="Arial"/>
                        </a:rPr>
                        <a:t>-No harm, No good</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-Manage for Health</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-Ecosystem functions autonomously</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endParaRPr lang="en-US" sz="1100">
                        <a:latin typeface="Cambria"/>
                        <a:ea typeface="Cambria"/>
                        <a:cs typeface="Times New Roman"/>
                      </a:endParaRPr>
                    </a:p>
                  </a:txBody>
                  <a:tcPr marL="61045" marR="610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79">
                <a:tc gridSpan="7">
                  <a:txBody>
                    <a:bodyPr/>
                    <a:lstStyle/>
                    <a:p>
                      <a:pPr marL="342900" marR="0" lvl="0" indent="-342900" algn="ctr">
                        <a:spcBef>
                          <a:spcPts val="0"/>
                        </a:spcBef>
                        <a:spcAft>
                          <a:spcPts val="0"/>
                        </a:spcAft>
                        <a:buFont typeface="+mj-lt"/>
                        <a:buAutoNum type="arabicPeriod"/>
                      </a:pPr>
                      <a:r>
                        <a:rPr lang="en-US" sz="900" b="1" kern="1600">
                          <a:solidFill>
                            <a:srgbClr val="000000"/>
                          </a:solidFill>
                          <a:latin typeface="Times New Roman"/>
                          <a:ea typeface="Times New Roman"/>
                        </a:rPr>
                        <a:t> Is the client consuming more resources than necessary?</a:t>
                      </a:r>
                      <a:endParaRPr lang="en-US" sz="900" b="1" kern="1600">
                        <a:latin typeface="Cambria"/>
                        <a:ea typeface="Times New Roman"/>
                      </a:endParaRPr>
                    </a:p>
                  </a:txBody>
                  <a:tcPr marL="61045" marR="61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6169">
                <a:tc>
                  <a:txBody>
                    <a:bodyPr/>
                    <a:lstStyle/>
                    <a:p>
                      <a:pPr marL="0" marR="0" algn="l">
                        <a:spcBef>
                          <a:spcPts val="0"/>
                        </a:spcBef>
                        <a:spcAft>
                          <a:spcPts val="1000"/>
                        </a:spcAft>
                      </a:pPr>
                      <a:r>
                        <a:rPr lang="en-US" sz="700">
                          <a:solidFill>
                            <a:srgbClr val="000000"/>
                          </a:solidFill>
                          <a:latin typeface="Times New Roman"/>
                          <a:ea typeface="Cambria"/>
                          <a:cs typeface="Arial"/>
                        </a:rPr>
                        <a:t>-Excessive Over-consumption</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gridSpan="2">
                  <a:txBody>
                    <a:bodyPr/>
                    <a:lstStyle/>
                    <a:p>
                      <a:pPr marL="0" marR="0" algn="l">
                        <a:spcBef>
                          <a:spcPts val="0"/>
                        </a:spcBef>
                        <a:spcAft>
                          <a:spcPts val="1000"/>
                        </a:spcAft>
                      </a:pPr>
                      <a:r>
                        <a:rPr lang="en-US" sz="700">
                          <a:solidFill>
                            <a:srgbClr val="000000"/>
                          </a:solidFill>
                          <a:latin typeface="Times New Roman"/>
                          <a:ea typeface="Cambria"/>
                          <a:cs typeface="Arial"/>
                        </a:rPr>
                        <a:t>- Over-consumption</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hMerge="1">
                  <a:txBody>
                    <a:bodyPr/>
                    <a:lstStyle/>
                    <a:p>
                      <a:endParaRPr lang="en-US"/>
                    </a:p>
                  </a:txBody>
                  <a:tcPr/>
                </a:tc>
                <a:tc>
                  <a:txBody>
                    <a:bodyPr/>
                    <a:lstStyle/>
                    <a:p>
                      <a:pPr marL="0" marR="0" algn="l">
                        <a:spcBef>
                          <a:spcPts val="0"/>
                        </a:spcBef>
                        <a:spcAft>
                          <a:spcPts val="1000"/>
                        </a:spcAft>
                      </a:pPr>
                      <a:r>
                        <a:rPr lang="en-US" sz="700">
                          <a:solidFill>
                            <a:srgbClr val="000000"/>
                          </a:solidFill>
                          <a:latin typeface="Times New Roman"/>
                          <a:ea typeface="Cambria"/>
                          <a:cs typeface="Arial"/>
                        </a:rPr>
                        <a:t>-No Reduction in Consumption</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-Reduced Consumption by </a:t>
                      </a:r>
                      <a:endParaRPr lang="en-US" sz="1100">
                        <a:latin typeface="Cambria"/>
                        <a:ea typeface="Cambria"/>
                        <a:cs typeface="Times New Roman"/>
                      </a:endParaRPr>
                    </a:p>
                    <a:p>
                      <a:pPr marL="0" marR="0" algn="l">
                        <a:spcBef>
                          <a:spcPts val="0"/>
                        </a:spcBef>
                        <a:spcAft>
                          <a:spcPts val="1000"/>
                        </a:spcAft>
                      </a:pPr>
                      <a:r>
                        <a:rPr lang="en-US" sz="700">
                          <a:solidFill>
                            <a:srgbClr val="000000"/>
                          </a:solidFill>
                          <a:latin typeface="Times New Roman"/>
                          <a:ea typeface="Cambria"/>
                          <a:cs typeface="Arial"/>
                        </a:rPr>
                        <a:t>10-15%</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-Reduced Consumption by 15% or more </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endParaRPr lang="en-US" sz="1100">
                        <a:latin typeface="Cambria"/>
                        <a:ea typeface="Cambria"/>
                        <a:cs typeface="Times New Roman"/>
                      </a:endParaRPr>
                    </a:p>
                  </a:txBody>
                  <a:tcPr marL="61045" marR="610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79">
                <a:tc gridSpan="7">
                  <a:txBody>
                    <a:bodyPr/>
                    <a:lstStyle/>
                    <a:p>
                      <a:pPr marL="342900" marR="0" lvl="0" indent="-342900" algn="ctr">
                        <a:spcBef>
                          <a:spcPts val="0"/>
                        </a:spcBef>
                        <a:spcAft>
                          <a:spcPts val="0"/>
                        </a:spcAft>
                        <a:buFont typeface="+mj-lt"/>
                        <a:buAutoNum type="arabicPeriod"/>
                      </a:pPr>
                      <a:r>
                        <a:rPr lang="en-US" sz="900" b="1" kern="1600">
                          <a:solidFill>
                            <a:srgbClr val="000000"/>
                          </a:solidFill>
                          <a:latin typeface="Times New Roman"/>
                          <a:ea typeface="Times New Roman"/>
                        </a:rPr>
                        <a:t> How much of the client’s income is being budgeted for alternative resources?</a:t>
                      </a:r>
                      <a:endParaRPr lang="en-US" sz="900" b="1" kern="1600">
                        <a:latin typeface="Cambria"/>
                        <a:ea typeface="Times New Roman"/>
                      </a:endParaRPr>
                    </a:p>
                  </a:txBody>
                  <a:tcPr marL="61045" marR="61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2548">
                <a:tc>
                  <a:txBody>
                    <a:bodyPr/>
                    <a:lstStyle/>
                    <a:p>
                      <a:pPr marL="0" marR="0" algn="l">
                        <a:spcBef>
                          <a:spcPts val="0"/>
                        </a:spcBef>
                        <a:spcAft>
                          <a:spcPts val="1000"/>
                        </a:spcAft>
                        <a:tabLst>
                          <a:tab pos="4381500" algn="l"/>
                        </a:tabLst>
                      </a:pPr>
                      <a:r>
                        <a:rPr lang="en-US" sz="700">
                          <a:solidFill>
                            <a:srgbClr val="000000"/>
                          </a:solidFill>
                          <a:latin typeface="Times New Roman"/>
                          <a:ea typeface="Cambria"/>
                          <a:cs typeface="Arial"/>
                        </a:rPr>
                        <a:t>-No investment or changes made to use alternative energy	</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gridSpan="2">
                  <a:txBody>
                    <a:bodyPr/>
                    <a:lstStyle/>
                    <a:p>
                      <a:pPr marL="0" marR="0" algn="l">
                        <a:spcBef>
                          <a:spcPts val="0"/>
                        </a:spcBef>
                        <a:spcAft>
                          <a:spcPts val="1000"/>
                        </a:spcAft>
                      </a:pPr>
                      <a:r>
                        <a:rPr lang="en-US" sz="700">
                          <a:solidFill>
                            <a:srgbClr val="000000"/>
                          </a:solidFill>
                          <a:latin typeface="Times New Roman"/>
                          <a:ea typeface="Cambria"/>
                          <a:cs typeface="Arial"/>
                        </a:rPr>
                        <a:t>-1% to 4% of income invested for alternative energy within ten years</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hMerge="1">
                  <a:txBody>
                    <a:bodyPr/>
                    <a:lstStyle/>
                    <a:p>
                      <a:endParaRPr lang="en-US"/>
                    </a:p>
                  </a:txBody>
                  <a:tcPr/>
                </a:tc>
                <a:tc>
                  <a:txBody>
                    <a:bodyPr/>
                    <a:lstStyle/>
                    <a:p>
                      <a:pPr marL="0" marR="0" algn="l">
                        <a:spcBef>
                          <a:spcPts val="0"/>
                        </a:spcBef>
                        <a:spcAft>
                          <a:spcPts val="1000"/>
                        </a:spcAft>
                      </a:pPr>
                      <a:r>
                        <a:rPr lang="en-US" sz="700">
                          <a:solidFill>
                            <a:srgbClr val="000000"/>
                          </a:solidFill>
                          <a:latin typeface="Times New Roman"/>
                          <a:ea typeface="Cambria"/>
                          <a:cs typeface="Arial"/>
                        </a:rPr>
                        <a:t>-5% to 9% of income invested for alternative energy within ten years</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-10% to 14% of income invested for alternative energy within ten years</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-15% to 20% of income invested for alternative energy within ten years</a:t>
                      </a:r>
                      <a:endParaRPr lang="en-US" sz="1100">
                        <a:latin typeface="Cambria"/>
                        <a:ea typeface="Cambria"/>
                        <a:cs typeface="Times New Roman"/>
                      </a:endParaRPr>
                    </a:p>
                  </a:txBody>
                  <a:tcPr marL="61045" marR="61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endParaRPr lang="en-US" sz="1100" dirty="0">
                        <a:latin typeface="Cambria"/>
                        <a:ea typeface="Cambria"/>
                        <a:cs typeface="Times New Roman"/>
                      </a:endParaRPr>
                    </a:p>
                  </a:txBody>
                  <a:tcPr marL="61045" marR="610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Duty to nature</a:t>
            </a:r>
            <a:br>
              <a:rPr lang="en-US" dirty="0" smtClean="0"/>
            </a:br>
            <a:endParaRPr lang="en-US" dirty="0"/>
          </a:p>
        </p:txBody>
      </p:sp>
      <p:sp>
        <p:nvSpPr>
          <p:cNvPr id="3" name="Rectangle 2"/>
          <p:cNvSpPr/>
          <p:nvPr/>
        </p:nvSpPr>
        <p:spPr>
          <a:xfrm>
            <a:off x="0" y="0"/>
            <a:ext cx="9144000" cy="4801314"/>
          </a:xfrm>
          <a:prstGeom prst="rect">
            <a:avLst/>
          </a:prstGeom>
        </p:spPr>
        <p:txBody>
          <a:bodyPr wrap="square">
            <a:spAutoFit/>
          </a:bodyPr>
          <a:lstStyle/>
          <a:p>
            <a:endParaRPr lang="en-US" dirty="0" smtClean="0"/>
          </a:p>
          <a:p>
            <a:endParaRPr lang="en-US" dirty="0"/>
          </a:p>
          <a:p>
            <a:endParaRPr lang="en-US" dirty="0" smtClean="0"/>
          </a:p>
          <a:p>
            <a:endParaRPr lang="en-US" dirty="0"/>
          </a:p>
          <a:p>
            <a:r>
              <a:rPr lang="en-US" dirty="0" smtClean="0"/>
              <a:t>Humans </a:t>
            </a:r>
            <a:r>
              <a:rPr lang="en-US" dirty="0"/>
              <a:t>and the environment, by following the laws of nature, </a:t>
            </a:r>
            <a:r>
              <a:rPr lang="en-US" dirty="0" smtClean="0"/>
              <a:t> pursue </a:t>
            </a:r>
            <a:r>
              <a:rPr lang="en-US" dirty="0"/>
              <a:t>excellence </a:t>
            </a:r>
            <a:r>
              <a:rPr lang="en-US" dirty="0" smtClean="0"/>
              <a:t>,or </a:t>
            </a:r>
            <a:r>
              <a:rPr lang="en-US" dirty="0"/>
              <a:t>a state of flourishing.  </a:t>
            </a:r>
            <a:endParaRPr lang="en-US" dirty="0" smtClean="0"/>
          </a:p>
          <a:p>
            <a:endParaRPr lang="en-US" dirty="0"/>
          </a:p>
          <a:p>
            <a:r>
              <a:rPr lang="en-US" dirty="0" smtClean="0"/>
              <a:t>The </a:t>
            </a:r>
            <a:r>
              <a:rPr lang="en-US" dirty="0"/>
              <a:t>flourishing of the environment can be defined as “</a:t>
            </a:r>
            <a:r>
              <a:rPr lang="en-US" dirty="0" err="1" smtClean="0"/>
              <a:t>ecosystematic</a:t>
            </a:r>
            <a:r>
              <a:rPr lang="en-US" dirty="0" smtClean="0"/>
              <a:t> perfection.”   </a:t>
            </a:r>
          </a:p>
          <a:p>
            <a:endParaRPr lang="en-US" dirty="0"/>
          </a:p>
          <a:p>
            <a:r>
              <a:rPr lang="en-US" dirty="0" smtClean="0"/>
              <a:t>Humankind’s </a:t>
            </a:r>
            <a:r>
              <a:rPr lang="en-US" dirty="0"/>
              <a:t>state of excellence is “to act according to reason, and this is to act according to virtue... all acts of virtue are prescribed by natural law, since each one’s reason naturally dictates him to act virtuously</a:t>
            </a:r>
            <a:r>
              <a:rPr lang="en-US" dirty="0" smtClean="0"/>
              <a:t>”(Aquinas: ST </a:t>
            </a:r>
            <a:r>
              <a:rPr lang="en-US" dirty="0"/>
              <a:t>I.II.94.3).  </a:t>
            </a:r>
            <a:endParaRPr lang="en-US" dirty="0" smtClean="0"/>
          </a:p>
          <a:p>
            <a:endParaRPr lang="en-US" dirty="0"/>
          </a:p>
          <a:p>
            <a:r>
              <a:rPr lang="en-US" dirty="0" smtClean="0"/>
              <a:t>According </a:t>
            </a:r>
            <a:r>
              <a:rPr lang="en-US" dirty="0"/>
              <a:t>to natural law, </a:t>
            </a:r>
            <a:r>
              <a:rPr lang="en-US" dirty="0" smtClean="0"/>
              <a:t>then, </a:t>
            </a:r>
            <a:r>
              <a:rPr lang="en-US" dirty="0"/>
              <a:t>nature as nature is viewed as being excellent and humankind should act according to reason.  It is therefore unreasonable for human beings to act against natural law by doing anything which upsets the flourishing of nature (measured here as ecosystem health).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0" y="0"/>
          <a:ext cx="9144000" cy="6858000"/>
        </p:xfrm>
        <a:graphic>
          <a:graphicData uri="http://schemas.openxmlformats.org/drawingml/2006/table">
            <a:tbl>
              <a:tblPr/>
              <a:tblGrid>
                <a:gridCol w="1554361"/>
                <a:gridCol w="1542330"/>
                <a:gridCol w="1542330"/>
                <a:gridCol w="1823302"/>
                <a:gridCol w="1683245"/>
                <a:gridCol w="998432"/>
              </a:tblGrid>
              <a:tr h="462621">
                <a:tc gridSpan="6">
                  <a:txBody>
                    <a:bodyPr/>
                    <a:lstStyle/>
                    <a:p>
                      <a:pPr marL="0" marR="0" algn="ctr">
                        <a:spcBef>
                          <a:spcPts val="0"/>
                        </a:spcBef>
                        <a:spcAft>
                          <a:spcPts val="1000"/>
                        </a:spcAft>
                      </a:pPr>
                      <a:r>
                        <a:rPr lang="en-US" sz="1200" b="1">
                          <a:solidFill>
                            <a:srgbClr val="000000"/>
                          </a:solidFill>
                          <a:latin typeface="Times New Roman"/>
                          <a:ea typeface="Cambria"/>
                          <a:cs typeface="Times New Roman"/>
                        </a:rPr>
                        <a:t>Duty II to</a:t>
                      </a:r>
                      <a:r>
                        <a:rPr lang="en-US" sz="1200">
                          <a:solidFill>
                            <a:srgbClr val="000000"/>
                          </a:solidFill>
                          <a:latin typeface="Times New Roman"/>
                          <a:ea typeface="Cambria"/>
                          <a:cs typeface="Times New Roman"/>
                        </a:rPr>
                        <a:t> </a:t>
                      </a:r>
                      <a:r>
                        <a:rPr lang="en-US" sz="1200" b="1">
                          <a:solidFill>
                            <a:srgbClr val="000000"/>
                          </a:solidFill>
                          <a:latin typeface="Times New Roman"/>
                          <a:ea typeface="Cambria"/>
                          <a:cs typeface="Times New Roman"/>
                        </a:rPr>
                        <a:t>the Environment</a:t>
                      </a:r>
                      <a:endParaRPr lang="en-US" sz="80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0809">
                <a:tc>
                  <a:txBody>
                    <a:bodyPr/>
                    <a:lstStyle/>
                    <a:p>
                      <a:pPr marL="0" marR="0" algn="ctr">
                        <a:spcBef>
                          <a:spcPts val="0"/>
                        </a:spcBef>
                        <a:spcAft>
                          <a:spcPts val="1000"/>
                        </a:spcAft>
                      </a:pPr>
                      <a:r>
                        <a:rPr lang="en-US" sz="700" b="1">
                          <a:solidFill>
                            <a:srgbClr val="000000"/>
                          </a:solidFill>
                          <a:latin typeface="Times New Roman"/>
                          <a:ea typeface="Cambria"/>
                          <a:cs typeface="Arial"/>
                        </a:rPr>
                        <a:t>0</a:t>
                      </a:r>
                      <a:endParaRPr lang="en-US" sz="800">
                        <a:latin typeface="Cambria"/>
                        <a:ea typeface="Cambria"/>
                        <a:cs typeface="Times New Roman"/>
                      </a:endParaRPr>
                    </a:p>
                    <a:p>
                      <a:pPr marL="0" marR="0" algn="ctr">
                        <a:spcBef>
                          <a:spcPts val="0"/>
                        </a:spcBef>
                        <a:spcAft>
                          <a:spcPts val="1000"/>
                        </a:spcAft>
                      </a:pPr>
                      <a:r>
                        <a:rPr lang="en-US" sz="700" b="1">
                          <a:solidFill>
                            <a:srgbClr val="000000"/>
                          </a:solidFill>
                          <a:latin typeface="Times New Roman"/>
                          <a:ea typeface="Cambria"/>
                          <a:cs typeface="Arial"/>
                        </a:rPr>
                        <a:t> Points</a:t>
                      </a:r>
                      <a:endParaRPr lang="en-US" sz="80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ctr">
                        <a:spcBef>
                          <a:spcPts val="0"/>
                        </a:spcBef>
                        <a:spcAft>
                          <a:spcPts val="1000"/>
                        </a:spcAft>
                      </a:pPr>
                      <a:r>
                        <a:rPr lang="en-US" sz="700" b="1">
                          <a:solidFill>
                            <a:srgbClr val="000000"/>
                          </a:solidFill>
                          <a:latin typeface="Times New Roman"/>
                          <a:ea typeface="Cambria"/>
                          <a:cs typeface="Arial"/>
                        </a:rPr>
                        <a:t>1</a:t>
                      </a:r>
                      <a:endParaRPr lang="en-US" sz="800">
                        <a:latin typeface="Cambria"/>
                        <a:ea typeface="Cambria"/>
                        <a:cs typeface="Times New Roman"/>
                      </a:endParaRPr>
                    </a:p>
                    <a:p>
                      <a:pPr marL="0" marR="0" algn="ctr">
                        <a:spcBef>
                          <a:spcPts val="0"/>
                        </a:spcBef>
                        <a:spcAft>
                          <a:spcPts val="1000"/>
                        </a:spcAft>
                      </a:pPr>
                      <a:r>
                        <a:rPr lang="en-US" sz="700" b="1">
                          <a:solidFill>
                            <a:srgbClr val="000000"/>
                          </a:solidFill>
                          <a:latin typeface="Times New Roman"/>
                          <a:ea typeface="Cambria"/>
                          <a:cs typeface="Arial"/>
                        </a:rPr>
                        <a:t>Point</a:t>
                      </a:r>
                      <a:endParaRPr lang="en-US" sz="80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ctr">
                        <a:spcBef>
                          <a:spcPts val="0"/>
                        </a:spcBef>
                        <a:spcAft>
                          <a:spcPts val="1000"/>
                        </a:spcAft>
                      </a:pPr>
                      <a:r>
                        <a:rPr lang="en-US" sz="700" b="1">
                          <a:solidFill>
                            <a:srgbClr val="000000"/>
                          </a:solidFill>
                          <a:latin typeface="Times New Roman"/>
                          <a:ea typeface="Cambria"/>
                          <a:cs typeface="Arial"/>
                        </a:rPr>
                        <a:t>2</a:t>
                      </a:r>
                      <a:endParaRPr lang="en-US" sz="800">
                        <a:latin typeface="Cambria"/>
                        <a:ea typeface="Cambria"/>
                        <a:cs typeface="Times New Roman"/>
                      </a:endParaRPr>
                    </a:p>
                    <a:p>
                      <a:pPr marL="0" marR="0" algn="ctr">
                        <a:spcBef>
                          <a:spcPts val="0"/>
                        </a:spcBef>
                        <a:spcAft>
                          <a:spcPts val="1000"/>
                        </a:spcAft>
                      </a:pPr>
                      <a:r>
                        <a:rPr lang="en-US" sz="700" b="1">
                          <a:solidFill>
                            <a:srgbClr val="000000"/>
                          </a:solidFill>
                          <a:latin typeface="Times New Roman"/>
                          <a:ea typeface="Cambria"/>
                          <a:cs typeface="Arial"/>
                        </a:rPr>
                        <a:t>Points</a:t>
                      </a:r>
                      <a:endParaRPr lang="en-US" sz="80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ctr">
                        <a:spcBef>
                          <a:spcPts val="0"/>
                        </a:spcBef>
                        <a:spcAft>
                          <a:spcPts val="1000"/>
                        </a:spcAft>
                      </a:pPr>
                      <a:r>
                        <a:rPr lang="en-US" sz="700" b="1">
                          <a:solidFill>
                            <a:srgbClr val="000000"/>
                          </a:solidFill>
                          <a:latin typeface="Times New Roman"/>
                          <a:ea typeface="Cambria"/>
                          <a:cs typeface="Arial"/>
                        </a:rPr>
                        <a:t>3</a:t>
                      </a:r>
                      <a:endParaRPr lang="en-US" sz="800">
                        <a:latin typeface="Cambria"/>
                        <a:ea typeface="Cambria"/>
                        <a:cs typeface="Times New Roman"/>
                      </a:endParaRPr>
                    </a:p>
                    <a:p>
                      <a:pPr marL="0" marR="0" algn="ctr">
                        <a:spcBef>
                          <a:spcPts val="0"/>
                        </a:spcBef>
                        <a:spcAft>
                          <a:spcPts val="1000"/>
                        </a:spcAft>
                      </a:pPr>
                      <a:r>
                        <a:rPr lang="en-US" sz="700" b="1">
                          <a:solidFill>
                            <a:srgbClr val="000000"/>
                          </a:solidFill>
                          <a:latin typeface="Times New Roman"/>
                          <a:ea typeface="Cambria"/>
                          <a:cs typeface="Arial"/>
                        </a:rPr>
                        <a:t>Points </a:t>
                      </a:r>
                      <a:endParaRPr lang="en-US" sz="80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ctr">
                        <a:spcBef>
                          <a:spcPts val="0"/>
                        </a:spcBef>
                        <a:spcAft>
                          <a:spcPts val="1000"/>
                        </a:spcAft>
                      </a:pPr>
                      <a:r>
                        <a:rPr lang="en-US" sz="700" b="1">
                          <a:solidFill>
                            <a:srgbClr val="000000"/>
                          </a:solidFill>
                          <a:latin typeface="Times New Roman"/>
                          <a:ea typeface="Cambria"/>
                          <a:cs typeface="Arial"/>
                        </a:rPr>
                        <a:t>4</a:t>
                      </a:r>
                      <a:endParaRPr lang="en-US" sz="800">
                        <a:latin typeface="Cambria"/>
                        <a:ea typeface="Cambria"/>
                        <a:cs typeface="Times New Roman"/>
                      </a:endParaRPr>
                    </a:p>
                    <a:p>
                      <a:pPr marL="0" marR="0" algn="ctr">
                        <a:spcBef>
                          <a:spcPts val="0"/>
                        </a:spcBef>
                        <a:spcAft>
                          <a:spcPts val="1000"/>
                        </a:spcAft>
                      </a:pPr>
                      <a:r>
                        <a:rPr lang="en-US" sz="700" b="1">
                          <a:solidFill>
                            <a:srgbClr val="000000"/>
                          </a:solidFill>
                          <a:latin typeface="Times New Roman"/>
                          <a:ea typeface="Cambria"/>
                          <a:cs typeface="Arial"/>
                        </a:rPr>
                        <a:t>Points</a:t>
                      </a:r>
                      <a:endParaRPr lang="en-US" sz="80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r>
                        <a:rPr lang="en-US" sz="700" b="1">
                          <a:solidFill>
                            <a:srgbClr val="000000"/>
                          </a:solidFill>
                          <a:latin typeface="Times New Roman"/>
                          <a:ea typeface="Cambria"/>
                          <a:cs typeface="Arial"/>
                        </a:rPr>
                        <a:t>Points</a:t>
                      </a:r>
                      <a:endParaRPr lang="en-US" sz="800">
                        <a:latin typeface="Cambria"/>
                        <a:ea typeface="Cambria"/>
                        <a:cs typeface="Times New Roman"/>
                      </a:endParaRPr>
                    </a:p>
                    <a:p>
                      <a:pPr marL="0" marR="0" algn="ctr">
                        <a:spcBef>
                          <a:spcPts val="0"/>
                        </a:spcBef>
                        <a:spcAft>
                          <a:spcPts val="1000"/>
                        </a:spcAft>
                      </a:pPr>
                      <a:r>
                        <a:rPr lang="en-US" sz="700" b="1">
                          <a:solidFill>
                            <a:srgbClr val="000000"/>
                          </a:solidFill>
                          <a:latin typeface="Times New Roman"/>
                          <a:ea typeface="Cambria"/>
                          <a:cs typeface="Arial"/>
                        </a:rPr>
                        <a:t>Acquired</a:t>
                      </a:r>
                      <a:endParaRPr lang="en-US" sz="80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40">
                <a:tc gridSpan="6">
                  <a:txBody>
                    <a:bodyPr/>
                    <a:lstStyle/>
                    <a:p>
                      <a:pPr marL="342900" marR="0" lvl="0" indent="-342900" algn="ctr">
                        <a:spcBef>
                          <a:spcPts val="0"/>
                        </a:spcBef>
                        <a:spcAft>
                          <a:spcPts val="0"/>
                        </a:spcAft>
                        <a:buFont typeface="+mj-lt"/>
                        <a:buAutoNum type="arabicPeriod"/>
                      </a:pPr>
                      <a:r>
                        <a:rPr lang="en-US" sz="700" b="0" i="1">
                          <a:solidFill>
                            <a:srgbClr val="000000"/>
                          </a:solidFill>
                          <a:latin typeface="Times New Roman"/>
                          <a:ea typeface="Times New Roman"/>
                        </a:rPr>
                        <a:t> </a:t>
                      </a:r>
                      <a:r>
                        <a:rPr lang="en-US" sz="700" b="1" i="0">
                          <a:solidFill>
                            <a:srgbClr val="000000"/>
                          </a:solidFill>
                          <a:latin typeface="Times New Roman"/>
                          <a:ea typeface="Times New Roman"/>
                        </a:rPr>
                        <a:t>Is the client utilizing recycling and reusing programs and products?</a:t>
                      </a:r>
                      <a:endParaRPr lang="en-US" sz="700" b="1" i="1">
                        <a:latin typeface="Cambria"/>
                        <a:ea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5073">
                <a:tc>
                  <a:txBody>
                    <a:bodyPr/>
                    <a:lstStyle/>
                    <a:p>
                      <a:pPr marL="0" marR="0" algn="l">
                        <a:spcBef>
                          <a:spcPts val="0"/>
                        </a:spcBef>
                        <a:spcAft>
                          <a:spcPts val="1000"/>
                        </a:spcAft>
                      </a:pPr>
                      <a:r>
                        <a:rPr lang="en-US" sz="500">
                          <a:solidFill>
                            <a:srgbClr val="000000"/>
                          </a:solidFill>
                          <a:latin typeface="Times New Roman"/>
                          <a:ea typeface="Cambria"/>
                          <a:cs typeface="Arial"/>
                        </a:rPr>
                        <a:t>-Actively consume non-recyclable or reusable resources. (large quantities)</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-No recycle or reuse programs available.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-Complete disregard for possible recycle or reuse programs</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-Very little done to recycle or reuse.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-Few programs in place to aid or promote recycle or reuse.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-Programs available are not used efficiently</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-Recycle programs fairly decent.</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-Reuse programs (if any) are sub-par</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-No real threat to environment, but also no great aid to environment</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-Provides facilities for recycle and reuse.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-Promoting reuse applications with small outcomes</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-Actively promoting reuse applications.  </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-Facilities in place, majority cooperation.  (incentives-Maybe)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-Emphasizes reuse.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Almost majority of materials used are reused and or recycled</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r>
                        <a:rPr lang="en-US" sz="600" b="1">
                          <a:solidFill>
                            <a:srgbClr val="000000"/>
                          </a:solidFill>
                          <a:latin typeface="Times New Roman"/>
                          <a:ea typeface="Cambria"/>
                          <a:cs typeface="Arial"/>
                        </a:rPr>
                        <a:t> </a:t>
                      </a:r>
                      <a:endParaRPr lang="en-US" sz="80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83">
                <a:tc gridSpan="6">
                  <a:txBody>
                    <a:bodyPr/>
                    <a:lstStyle/>
                    <a:p>
                      <a:pPr marL="342900" marR="0" lvl="0" indent="-342900" algn="ctr">
                        <a:spcBef>
                          <a:spcPts val="0"/>
                        </a:spcBef>
                        <a:spcAft>
                          <a:spcPts val="0"/>
                        </a:spcAft>
                        <a:buFont typeface="+mj-lt"/>
                        <a:buAutoNum type="arabicPeriod"/>
                      </a:pPr>
                      <a:r>
                        <a:rPr lang="en-US" sz="700" b="1" i="0">
                          <a:solidFill>
                            <a:srgbClr val="000000"/>
                          </a:solidFill>
                          <a:latin typeface="Times New Roman"/>
                          <a:ea typeface="Times New Roman"/>
                        </a:rPr>
                        <a:t> What is the client’s environmental impact? </a:t>
                      </a:r>
                      <a:endParaRPr lang="en-US" sz="700" b="1" i="1">
                        <a:latin typeface="Cambria"/>
                        <a:ea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51124">
                <a:tc>
                  <a:txBody>
                    <a:bodyPr/>
                    <a:lstStyle/>
                    <a:p>
                      <a:pPr marL="0" marR="0" algn="l">
                        <a:spcBef>
                          <a:spcPts val="0"/>
                        </a:spcBef>
                        <a:spcAft>
                          <a:spcPts val="1000"/>
                        </a:spcAft>
                      </a:pPr>
                      <a:r>
                        <a:rPr lang="en-US" sz="500">
                          <a:solidFill>
                            <a:srgbClr val="000000"/>
                          </a:solidFill>
                          <a:latin typeface="Times New Roman"/>
                          <a:ea typeface="Cambria"/>
                          <a:cs typeface="Arial"/>
                        </a:rPr>
                        <a:t>-Negatively affects environment so environment can no longer function with any sense of normality.</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-Actively takes away from ecosystem health (takes away diversity)</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-Very little done to recycle or reuse.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-Few programs in place to aid or promote recycle or reuse.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-Programs available are not used efficiently</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-Neither helping, nor damaging</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-Some (small) action against environmental degradation</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-Attempting to positively aid environment.</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-Some level of action taken to aid in ecosystem health</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-Positively promoting environment.  </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-Aiding in sustainability.</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-Aids in diversifying ecosystem (ecosystem health)</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endParaRPr lang="en-US" sz="80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738">
                <a:tc gridSpan="6">
                  <a:txBody>
                    <a:bodyPr/>
                    <a:lstStyle/>
                    <a:p>
                      <a:pPr marL="342900" marR="0" lvl="0" indent="-342900" algn="ctr">
                        <a:spcBef>
                          <a:spcPts val="0"/>
                        </a:spcBef>
                        <a:spcAft>
                          <a:spcPts val="0"/>
                        </a:spcAft>
                        <a:buFont typeface="+mj-lt"/>
                        <a:buAutoNum type="arabicPeriod"/>
                      </a:pPr>
                      <a:r>
                        <a:rPr lang="en-US" sz="700" b="0" i="1">
                          <a:solidFill>
                            <a:srgbClr val="000000"/>
                          </a:solidFill>
                          <a:latin typeface="Times New Roman"/>
                          <a:ea typeface="Times New Roman"/>
                        </a:rPr>
                        <a:t> </a:t>
                      </a:r>
                      <a:r>
                        <a:rPr lang="en-US" sz="1100" b="1" i="0">
                          <a:solidFill>
                            <a:srgbClr val="000000"/>
                          </a:solidFill>
                          <a:latin typeface="Times New Roman"/>
                          <a:ea typeface="Times New Roman"/>
                        </a:rPr>
                        <a:t>What waste is the client producing and how is the client managing the waste?</a:t>
                      </a:r>
                      <a:endParaRPr lang="en-US" sz="700" b="1" i="1">
                        <a:latin typeface="Cambria"/>
                        <a:ea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9512">
                <a:tc>
                  <a:txBody>
                    <a:bodyPr/>
                    <a:lstStyle/>
                    <a:p>
                      <a:pPr marL="0" marR="0" algn="l">
                        <a:spcBef>
                          <a:spcPts val="0"/>
                        </a:spcBef>
                        <a:spcAft>
                          <a:spcPts val="1000"/>
                        </a:spcAft>
                      </a:pPr>
                      <a:r>
                        <a:rPr lang="en-US" sz="500">
                          <a:solidFill>
                            <a:srgbClr val="000000"/>
                          </a:solidFill>
                          <a:latin typeface="Times New Roman"/>
                          <a:ea typeface="Cambria"/>
                          <a:cs typeface="Arial"/>
                        </a:rPr>
                        <a:t>-Actively wastes products. (contributes highly to land fills)</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Significant damage caused by excessive waste</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-Little to no action to prevent or stop waste.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-Actively degrades environment</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l">
                        <a:lnSpc>
                          <a:spcPct val="200000"/>
                        </a:lnSpc>
                        <a:spcBef>
                          <a:spcPts val="0"/>
                        </a:spcBef>
                        <a:spcAft>
                          <a:spcPts val="0"/>
                        </a:spcAft>
                      </a:pPr>
                      <a:r>
                        <a:rPr lang="en-US" sz="800">
                          <a:solidFill>
                            <a:srgbClr val="000000"/>
                          </a:solidFill>
                          <a:latin typeface="Times New Roman"/>
                          <a:ea typeface="Verdana"/>
                          <a:cs typeface="Arial"/>
                        </a:rPr>
                        <a:t>-No major production of waste</a:t>
                      </a:r>
                      <a:endParaRPr lang="en-US" sz="800">
                        <a:latin typeface="Verdana"/>
                        <a:ea typeface="Verdana"/>
                        <a:cs typeface="Times New Roman"/>
                      </a:endParaRPr>
                    </a:p>
                    <a:p>
                      <a:pPr marL="0" marR="0" algn="l">
                        <a:spcBef>
                          <a:spcPts val="0"/>
                        </a:spcBef>
                        <a:spcAft>
                          <a:spcPts val="1000"/>
                        </a:spcAft>
                      </a:pPr>
                      <a:r>
                        <a:rPr lang="en-US" sz="500">
                          <a:solidFill>
                            <a:srgbClr val="000000"/>
                          </a:solidFill>
                          <a:latin typeface="Times New Roman"/>
                          <a:ea typeface="Cambria"/>
                          <a:cs typeface="Arial"/>
                        </a:rPr>
                        <a:t>-No operational programs are in place to stop or prevent waste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-Small negative environmental impact</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-Little to no waste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Prevention of waste in effect.</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-Waste does not negatively affect environment on a detrimental level</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500">
                          <a:solidFill>
                            <a:srgbClr val="000000"/>
                          </a:solidFill>
                          <a:latin typeface="Times New Roman"/>
                          <a:ea typeface="Cambria"/>
                          <a:cs typeface="Arial"/>
                        </a:rPr>
                        <a:t>-NO WASTE</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-Takes positive action</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against wasting of renewable products.</a:t>
                      </a:r>
                      <a:endParaRPr lang="en-US" sz="800">
                        <a:latin typeface="Cambria"/>
                        <a:ea typeface="Cambria"/>
                        <a:cs typeface="Times New Roman"/>
                      </a:endParaRPr>
                    </a:p>
                    <a:p>
                      <a:pPr marL="0" marR="0" algn="l">
                        <a:spcBef>
                          <a:spcPts val="0"/>
                        </a:spcBef>
                        <a:spcAft>
                          <a:spcPts val="1000"/>
                        </a:spcAft>
                      </a:pPr>
                      <a:r>
                        <a:rPr lang="en-US" sz="500">
                          <a:solidFill>
                            <a:srgbClr val="000000"/>
                          </a:solidFill>
                          <a:latin typeface="Times New Roman"/>
                          <a:ea typeface="Cambria"/>
                          <a:cs typeface="Arial"/>
                        </a:rPr>
                        <a:t>-Contributes to environmental health</a:t>
                      </a:r>
                      <a:endParaRPr lang="en-US" sz="800">
                        <a:latin typeface="Cambria"/>
                        <a:ea typeface="Cambria"/>
                        <a:cs typeface="Times New Roman"/>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endParaRPr lang="en-US" sz="800" dirty="0">
                        <a:latin typeface="Cambria"/>
                        <a:ea typeface="Cambria"/>
                        <a:cs typeface="Times New Roman"/>
                      </a:endParaRPr>
                    </a:p>
                  </a:txBody>
                  <a:tcPr marL="45179" marR="45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to human flourishing</a:t>
            </a:r>
            <a:endParaRPr lang="en-US" dirty="0"/>
          </a:p>
        </p:txBody>
      </p:sp>
      <p:sp>
        <p:nvSpPr>
          <p:cNvPr id="22529"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200" dirty="0">
              <a:solidFill>
                <a:srgbClr val="000000"/>
              </a:solidFill>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200" dirty="0">
              <a:solidFill>
                <a:srgbClr val="000000"/>
              </a:solidFill>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200" dirty="0">
              <a:solidFill>
                <a:srgbClr val="000000"/>
              </a:solidFill>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200" dirty="0">
              <a:solidFill>
                <a:srgbClr val="000000"/>
              </a:solidFill>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rPr>
              <a:t>The definition of human flourishing is establishing a good life based on “developing our higher capabilities” and not focusing on “status seeking and increased consumption” (</a:t>
            </a:r>
            <a:r>
              <a:rPr kumimoji="0" lang="en-US" sz="2400" b="0" i="0" u="none" strike="noStrike" cap="none" normalizeH="0" baseline="0" dirty="0" err="1" smtClean="0">
                <a:ln>
                  <a:noFill/>
                </a:ln>
                <a:solidFill>
                  <a:srgbClr val="000000"/>
                </a:solidFill>
                <a:effectLst/>
                <a:latin typeface="Times New Roman" pitchFamily="18" charset="0"/>
                <a:ea typeface="Verdana" pitchFamily="34" charset="0"/>
                <a:cs typeface="Times New Roman" pitchFamily="18" charset="0"/>
              </a:rPr>
              <a:t>Cafaro</a:t>
            </a:r>
            <a:r>
              <a:rPr kumimoji="0" lang="en-US" sz="24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rPr>
              <a:t> 17). </a:t>
            </a:r>
          </a:p>
          <a:p>
            <a:pPr marL="0" marR="0" lvl="0" indent="457200" algn="l" defTabSz="914400" rtl="0" eaLnBrk="1" fontAlgn="base" latinLnBrk="0" hangingPunct="1">
              <a:lnSpc>
                <a:spcPct val="100000"/>
              </a:lnSpc>
              <a:spcBef>
                <a:spcPct val="0"/>
              </a:spcBef>
              <a:spcAft>
                <a:spcPct val="0"/>
              </a:spcAft>
              <a:buClrTx/>
              <a:buSzTx/>
              <a:buFontTx/>
              <a:buNone/>
              <a:tabLst/>
            </a:pPr>
            <a:endParaRPr lang="en-US" sz="2400" dirty="0">
              <a:solidFill>
                <a:srgbClr val="000000"/>
              </a:solidFill>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rPr>
              <a:t>We must simplify our lives. </a:t>
            </a:r>
          </a:p>
          <a:p>
            <a:pPr marL="0" marR="0" lvl="0" indent="457200" algn="l" defTabSz="914400" rtl="0" eaLnBrk="1" fontAlgn="base" latinLnBrk="0" hangingPunct="1">
              <a:lnSpc>
                <a:spcPct val="100000"/>
              </a:lnSpc>
              <a:spcBef>
                <a:spcPct val="0"/>
              </a:spcBef>
              <a:spcAft>
                <a:spcPct val="0"/>
              </a:spcAft>
              <a:buClrTx/>
              <a:buSzTx/>
              <a:buFontTx/>
              <a:buNone/>
              <a:tabLst/>
            </a:pPr>
            <a:endParaRPr lang="en-US" sz="2400" dirty="0">
              <a:solidFill>
                <a:srgbClr val="000000"/>
              </a:solidFill>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rPr>
              <a:t>We should spend our time in acquisition of knowledge and wisdom, challenge ourselves to become better people by making sacrifices and accepting responsibility for our actions. This will lead us to true happiness and provide true human flourishing. </a:t>
            </a:r>
          </a:p>
          <a:p>
            <a:pPr marL="0" marR="0" lvl="0" indent="457200" algn="l" defTabSz="914400" rtl="0" eaLnBrk="1" fontAlgn="base" latinLnBrk="0" hangingPunct="1">
              <a:lnSpc>
                <a:spcPct val="100000"/>
              </a:lnSpc>
              <a:spcBef>
                <a:spcPct val="0"/>
              </a:spcBef>
              <a:spcAft>
                <a:spcPct val="0"/>
              </a:spcAft>
              <a:buClrTx/>
              <a:buSzTx/>
              <a:buFontTx/>
              <a:buNone/>
              <a:tabLst/>
            </a:pPr>
            <a:endParaRPr lang="en-US" sz="2400" dirty="0">
              <a:solidFill>
                <a:srgbClr val="000000"/>
              </a:solidFill>
              <a:latin typeface="Times New Roman" pitchFamily="18" charset="0"/>
              <a:ea typeface="Verdana"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rPr>
              <a:t>The greater the attention that we pay to our true happiness, the more that will be done to protect the environment.</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2" y="0"/>
          <a:ext cx="9144002" cy="6857998"/>
        </p:xfrm>
        <a:graphic>
          <a:graphicData uri="http://schemas.openxmlformats.org/drawingml/2006/table">
            <a:tbl>
              <a:tblPr/>
              <a:tblGrid>
                <a:gridCol w="1554009"/>
                <a:gridCol w="1542646"/>
                <a:gridCol w="1542646"/>
                <a:gridCol w="1823207"/>
                <a:gridCol w="1682489"/>
                <a:gridCol w="999005"/>
              </a:tblGrid>
              <a:tr h="712175">
                <a:tc gridSpan="6">
                  <a:txBody>
                    <a:bodyPr/>
                    <a:lstStyle/>
                    <a:p>
                      <a:pPr marL="0" marR="0" algn="ctr">
                        <a:spcBef>
                          <a:spcPts val="1200"/>
                        </a:spcBef>
                        <a:spcAft>
                          <a:spcPts val="300"/>
                        </a:spcAft>
                      </a:pPr>
                      <a:r>
                        <a:rPr lang="en-US" sz="1700" b="1">
                          <a:solidFill>
                            <a:srgbClr val="000000"/>
                          </a:solidFill>
                          <a:latin typeface="Times New Roman"/>
                          <a:ea typeface="Times New Roman"/>
                        </a:rPr>
                        <a:t>Duty III to Humans</a:t>
                      </a:r>
                      <a:endParaRPr lang="en-US" sz="900" b="1">
                        <a:latin typeface="Cambria"/>
                        <a:ea typeface="Times New Roman"/>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3171">
                <a:tc>
                  <a:txBody>
                    <a:bodyPr/>
                    <a:lstStyle/>
                    <a:p>
                      <a:pPr marL="0" marR="0" algn="ctr">
                        <a:spcBef>
                          <a:spcPts val="0"/>
                        </a:spcBef>
                        <a:spcAft>
                          <a:spcPts val="1000"/>
                        </a:spcAft>
                      </a:pPr>
                      <a:r>
                        <a:rPr lang="en-US" sz="900" b="1">
                          <a:solidFill>
                            <a:srgbClr val="000000"/>
                          </a:solidFill>
                          <a:latin typeface="Times New Roman"/>
                          <a:ea typeface="Cambria"/>
                          <a:cs typeface="Arial"/>
                        </a:rPr>
                        <a:t>0</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 Points</a:t>
                      </a:r>
                      <a:endParaRPr lang="en-US" sz="1100">
                        <a:latin typeface="Cambria"/>
                        <a:ea typeface="Cambria"/>
                        <a:cs typeface="Times New Roman"/>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1</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a:t>
                      </a:r>
                      <a:endParaRPr lang="en-US" sz="1100">
                        <a:latin typeface="Cambria"/>
                        <a:ea typeface="Cambria"/>
                        <a:cs typeface="Times New Roman"/>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2</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Points</a:t>
                      </a:r>
                      <a:endParaRPr lang="en-US" sz="1100">
                        <a:latin typeface="Cambria"/>
                        <a:ea typeface="Cambria"/>
                        <a:cs typeface="Times New Roman"/>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3</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Points </a:t>
                      </a:r>
                      <a:endParaRPr lang="en-US" sz="1100">
                        <a:latin typeface="Cambria"/>
                        <a:ea typeface="Cambria"/>
                        <a:cs typeface="Times New Roman"/>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4</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Points</a:t>
                      </a:r>
                      <a:endParaRPr lang="en-US" sz="1100">
                        <a:latin typeface="Cambria"/>
                        <a:ea typeface="Cambria"/>
                        <a:cs typeface="Times New Roman"/>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Points</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Acquired</a:t>
                      </a:r>
                      <a:endParaRPr lang="en-US" sz="1100">
                        <a:latin typeface="Cambria"/>
                        <a:ea typeface="Cambria"/>
                        <a:cs typeface="Times New Roman"/>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604">
                <a:tc gridSpan="6">
                  <a:txBody>
                    <a:bodyPr/>
                    <a:lstStyle/>
                    <a:p>
                      <a:pPr marL="342900" marR="0" lvl="0" indent="-342900" algn="ctr">
                        <a:spcBef>
                          <a:spcPts val="0"/>
                        </a:spcBef>
                        <a:spcAft>
                          <a:spcPts val="0"/>
                        </a:spcAft>
                        <a:buFont typeface="+mj-lt"/>
                        <a:buAutoNum type="arabicPeriod"/>
                      </a:pPr>
                      <a:r>
                        <a:rPr lang="en-US" sz="1300" b="1">
                          <a:solidFill>
                            <a:srgbClr val="000000"/>
                          </a:solidFill>
                          <a:latin typeface="Times New Roman"/>
                          <a:cs typeface="Arial Unicode MS"/>
                        </a:rPr>
                        <a:t>Does the client provide opportunity for environmental education?</a:t>
                      </a:r>
                      <a:endParaRPr lang="en-US" sz="900" b="1">
                        <a:latin typeface="Cambria"/>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1204">
                <a:tc>
                  <a:txBody>
                    <a:bodyPr/>
                    <a:lstStyle/>
                    <a:p>
                      <a:pPr marL="0" marR="0" algn="l">
                        <a:spcBef>
                          <a:spcPts val="0"/>
                        </a:spcBef>
                        <a:spcAft>
                          <a:spcPts val="1000"/>
                        </a:spcAft>
                      </a:pPr>
                      <a:r>
                        <a:rPr lang="en-US" sz="700">
                          <a:solidFill>
                            <a:srgbClr val="000000"/>
                          </a:solidFill>
                          <a:latin typeface="Times New Roman"/>
                          <a:ea typeface="Cambria"/>
                          <a:cs typeface="Arial"/>
                        </a:rPr>
                        <a:t>-Promotes a false understanding of the environment</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-Deprioritizes environmental education</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-Neutral</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-Provides an opportunity for people to be educated about the environment</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-Provides  Academic credit. </a:t>
                      </a:r>
                      <a:endParaRPr lang="en-US" sz="1100">
                        <a:latin typeface="Cambria"/>
                        <a:ea typeface="Cambria"/>
                        <a:cs typeface="Times New Roman"/>
                      </a:endParaRPr>
                    </a:p>
                    <a:p>
                      <a:pPr marL="0" marR="0" algn="l">
                        <a:spcBef>
                          <a:spcPts val="0"/>
                        </a:spcBef>
                        <a:spcAft>
                          <a:spcPts val="1000"/>
                        </a:spcAft>
                      </a:pPr>
                      <a:r>
                        <a:rPr lang="en-US" sz="700">
                          <a:solidFill>
                            <a:srgbClr val="000000"/>
                          </a:solidFill>
                          <a:latin typeface="Times New Roman"/>
                          <a:ea typeface="Cambria"/>
                          <a:cs typeface="Arial"/>
                        </a:rPr>
                        <a:t>-Provides CEU credit </a:t>
                      </a:r>
                      <a:endParaRPr lang="en-US" sz="1100">
                        <a:latin typeface="Cambria"/>
                        <a:ea typeface="Cambria"/>
                        <a:cs typeface="Times New Roman"/>
                      </a:endParaRPr>
                    </a:p>
                    <a:p>
                      <a:pPr marL="0" marR="0" algn="l">
                        <a:spcBef>
                          <a:spcPts val="0"/>
                        </a:spcBef>
                        <a:spcAft>
                          <a:spcPts val="1000"/>
                        </a:spcAft>
                      </a:pPr>
                      <a:r>
                        <a:rPr lang="en-US" sz="700">
                          <a:solidFill>
                            <a:srgbClr val="000000"/>
                          </a:solidFill>
                          <a:latin typeface="Times New Roman"/>
                          <a:ea typeface="Cambria"/>
                          <a:cs typeface="Arial"/>
                        </a:rPr>
                        <a:t>-Provides bonus credit</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r>
                        <a:rPr lang="en-US" sz="800">
                          <a:solidFill>
                            <a:srgbClr val="000000"/>
                          </a:solidFill>
                          <a:latin typeface="Times New Roman"/>
                          <a:ea typeface="Cambria"/>
                          <a:cs typeface="Arial"/>
                        </a:rPr>
                        <a:t> </a:t>
                      </a:r>
                      <a:endParaRPr lang="en-US" sz="1100">
                        <a:latin typeface="Cambria"/>
                        <a:ea typeface="Cambria"/>
                        <a:cs typeface="Times New Roman"/>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604">
                <a:tc gridSpan="6">
                  <a:txBody>
                    <a:bodyPr/>
                    <a:lstStyle/>
                    <a:p>
                      <a:pPr marL="342900" marR="0" lvl="0" indent="-342900" algn="ctr">
                        <a:spcBef>
                          <a:spcPts val="0"/>
                        </a:spcBef>
                        <a:spcAft>
                          <a:spcPts val="0"/>
                        </a:spcAft>
                        <a:buFont typeface="+mj-lt"/>
                        <a:buAutoNum type="arabicPeriod"/>
                      </a:pPr>
                      <a:r>
                        <a:rPr lang="en-US" sz="1300" b="1">
                          <a:solidFill>
                            <a:srgbClr val="000000"/>
                          </a:solidFill>
                          <a:latin typeface="Times New Roman"/>
                          <a:ea typeface="Cambria"/>
                          <a:cs typeface="Arial"/>
                        </a:rPr>
                        <a:t> Does the client allow for basic human needs?</a:t>
                      </a:r>
                      <a:endParaRPr lang="en-US" sz="1100">
                        <a:latin typeface="Cambria"/>
                        <a:ea typeface="Cambria"/>
                        <a:cs typeface="Times New Roman"/>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5054">
                <a:tc>
                  <a:txBody>
                    <a:bodyPr/>
                    <a:lstStyle/>
                    <a:p>
                      <a:pPr marL="0" marR="0" algn="l">
                        <a:spcBef>
                          <a:spcPts val="0"/>
                        </a:spcBef>
                        <a:spcAft>
                          <a:spcPts val="1000"/>
                        </a:spcAft>
                      </a:pPr>
                      <a:r>
                        <a:rPr lang="en-US" sz="700">
                          <a:solidFill>
                            <a:srgbClr val="000000"/>
                          </a:solidFill>
                          <a:latin typeface="Times New Roman"/>
                          <a:ea typeface="Cambria"/>
                          <a:cs typeface="Arial"/>
                        </a:rPr>
                        <a:t>-Prevents access to basic human needs</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-Fails to provide for basic human needs</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-Neutral</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-Provides people some of their basic needs</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-Provides people all of their basic needs</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endParaRPr lang="en-US" sz="800">
                        <a:solidFill>
                          <a:srgbClr val="000000"/>
                        </a:solidFill>
                        <a:latin typeface="Times New Roman"/>
                        <a:ea typeface="Cambria"/>
                        <a:cs typeface="Arial"/>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604">
                <a:tc gridSpan="6">
                  <a:txBody>
                    <a:bodyPr/>
                    <a:lstStyle/>
                    <a:p>
                      <a:pPr marL="342900" marR="0" lvl="0" indent="-342900" algn="ctr">
                        <a:spcBef>
                          <a:spcPts val="0"/>
                        </a:spcBef>
                        <a:spcAft>
                          <a:spcPts val="0"/>
                        </a:spcAft>
                        <a:buFont typeface="+mj-lt"/>
                        <a:buAutoNum type="arabicPeriod"/>
                      </a:pPr>
                      <a:r>
                        <a:rPr lang="en-US" sz="1300" b="1">
                          <a:solidFill>
                            <a:srgbClr val="000000"/>
                          </a:solidFill>
                          <a:latin typeface="Times New Roman"/>
                          <a:ea typeface="Cambria"/>
                          <a:cs typeface="Arial"/>
                        </a:rPr>
                        <a:t> Does the client allow others an equal opportunity to flourish?</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2582">
                <a:tc>
                  <a:txBody>
                    <a:bodyPr/>
                    <a:lstStyle/>
                    <a:p>
                      <a:pPr marL="0" marR="0" algn="l">
                        <a:spcBef>
                          <a:spcPts val="0"/>
                        </a:spcBef>
                        <a:spcAft>
                          <a:spcPts val="1000"/>
                        </a:spcAft>
                      </a:pPr>
                      <a:r>
                        <a:rPr lang="en-US" sz="700">
                          <a:solidFill>
                            <a:srgbClr val="000000"/>
                          </a:solidFill>
                          <a:latin typeface="Times New Roman"/>
                          <a:ea typeface="Cambria"/>
                          <a:cs typeface="Arial"/>
                        </a:rPr>
                        <a:t>-Prevents others from flourishing</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-Does not allow others to flourish</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-Neutral</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-Allows some to flourish to some extent without impacting others</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-Allows many to flourish without impacting others</a:t>
                      </a:r>
                      <a:endParaRPr lang="en-US" sz="1100">
                        <a:latin typeface="Cambria"/>
                        <a:ea typeface="Cambria"/>
                        <a:cs typeface="Times New Roman"/>
                      </a:endParaRPr>
                    </a:p>
                  </a:txBody>
                  <a:tcPr marL="62929" marR="62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endParaRPr lang="en-US" sz="800" dirty="0">
                        <a:solidFill>
                          <a:srgbClr val="000000"/>
                        </a:solidFill>
                        <a:latin typeface="Times New Roman"/>
                        <a:ea typeface="Cambria"/>
                        <a:cs typeface="Arial"/>
                      </a:endParaRPr>
                    </a:p>
                  </a:txBody>
                  <a:tcPr marL="62929" marR="62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to suffer</a:t>
            </a:r>
            <a:endParaRPr lang="en-US" dirty="0"/>
          </a:p>
        </p:txBody>
      </p:sp>
      <p:sp>
        <p:nvSpPr>
          <p:cNvPr id="3" name="Rectangle 2"/>
          <p:cNvSpPr/>
          <p:nvPr/>
        </p:nvSpPr>
        <p:spPr>
          <a:xfrm>
            <a:off x="0" y="685800"/>
            <a:ext cx="9144000" cy="3416320"/>
          </a:xfrm>
          <a:prstGeom prst="rect">
            <a:avLst/>
          </a:prstGeom>
        </p:spPr>
        <p:txBody>
          <a:bodyPr wrap="square">
            <a:spAutoFit/>
          </a:bodyPr>
          <a:lstStyle/>
          <a:p>
            <a:endParaRPr lang="en-US" dirty="0" smtClean="0"/>
          </a:p>
          <a:p>
            <a:endParaRPr lang="en-US" dirty="0"/>
          </a:p>
          <a:p>
            <a:endParaRPr lang="en-US" dirty="0" smtClean="0"/>
          </a:p>
          <a:p>
            <a:endParaRPr lang="en-US" dirty="0"/>
          </a:p>
          <a:p>
            <a:r>
              <a:rPr lang="en-US" dirty="0" smtClean="0"/>
              <a:t>Voluntary </a:t>
            </a:r>
            <a:r>
              <a:rPr lang="en-US" dirty="0"/>
              <a:t>suffering is not something most people would embrace, but both Kant and Aquinas agree that it is both “our duty as humans to suffer for the greater good” (Kant) and that the “beatitude”, or highest level of love, would require an individual to make sacrifices in order to help another (Aquinas).  As rational creatures, we have the ability to put the needs of others before our own and because we can, we must.  Otherwise, we are only animals vying for our own survival and to be the head of the pack</a:t>
            </a:r>
            <a:r>
              <a:rPr lang="en-US" dirty="0" smtClean="0"/>
              <a:t>.</a:t>
            </a:r>
          </a:p>
          <a:p>
            <a:endParaRPr lang="en-US" dirty="0"/>
          </a:p>
          <a:p>
            <a:endParaRPr lang="en-US" dirty="0"/>
          </a:p>
        </p:txBody>
      </p:sp>
      <p:sp>
        <p:nvSpPr>
          <p:cNvPr id="4" name="Rectangle 3"/>
          <p:cNvSpPr/>
          <p:nvPr/>
        </p:nvSpPr>
        <p:spPr>
          <a:xfrm>
            <a:off x="228600" y="3657600"/>
            <a:ext cx="8915400" cy="2031325"/>
          </a:xfrm>
          <a:prstGeom prst="rect">
            <a:avLst/>
          </a:prstGeom>
        </p:spPr>
        <p:txBody>
          <a:bodyPr wrap="square">
            <a:spAutoFit/>
          </a:bodyPr>
          <a:lstStyle/>
          <a:p>
            <a:r>
              <a:rPr lang="en-US" dirty="0" smtClean="0"/>
              <a:t>the </a:t>
            </a:r>
            <a:r>
              <a:rPr lang="en-US" dirty="0"/>
              <a:t>privileged few will not suffer as much as people who already are suffering in regions of the world where ecological crises are at their worst.  For instance, 26 million people could be fed if the amount of food wasted in the United States each day were reduced by one third. </a:t>
            </a:r>
            <a:endParaRPr lang="en-US" dirty="0" smtClean="0"/>
          </a:p>
          <a:p>
            <a:endParaRPr lang="en-US" dirty="0"/>
          </a:p>
          <a:p>
            <a:r>
              <a:rPr lang="en-US" dirty="0" smtClean="0"/>
              <a:t>Simply </a:t>
            </a:r>
            <a:r>
              <a:rPr lang="en-US" dirty="0"/>
              <a:t>put, those who are suffering now don’t have much more to sacrifice, and we have much that we could do without.  Through doing so, we benefit the planet.</a:t>
            </a:r>
            <a:r>
              <a:rPr lang="en-US" dirty="0" smtClean="0"/>
              <a:t> (</a:t>
            </a:r>
            <a:r>
              <a:rPr lang="en-US" dirty="0" err="1" smtClean="0"/>
              <a:t>WorldWatch</a:t>
            </a:r>
            <a:r>
              <a:rPr lang="en-US" dirty="0" smtClean="0"/>
              <a:t> Institute.  Matters of Scale: Food For Thought)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1" y="-1"/>
          <a:ext cx="9144002" cy="6858002"/>
        </p:xfrm>
        <a:graphic>
          <a:graphicData uri="http://schemas.openxmlformats.org/drawingml/2006/table">
            <a:tbl>
              <a:tblPr/>
              <a:tblGrid>
                <a:gridCol w="1554733"/>
                <a:gridCol w="1541626"/>
                <a:gridCol w="1541626"/>
                <a:gridCol w="1823905"/>
                <a:gridCol w="1682328"/>
                <a:gridCol w="999784"/>
              </a:tblGrid>
              <a:tr h="792808">
                <a:tc gridSpan="6">
                  <a:txBody>
                    <a:bodyPr/>
                    <a:lstStyle/>
                    <a:p>
                      <a:pPr marL="0" marR="0" algn="ctr">
                        <a:spcBef>
                          <a:spcPts val="1200"/>
                        </a:spcBef>
                        <a:spcAft>
                          <a:spcPts val="300"/>
                        </a:spcAft>
                      </a:pPr>
                      <a:r>
                        <a:rPr lang="en-US" sz="1700" b="1">
                          <a:solidFill>
                            <a:srgbClr val="000000"/>
                          </a:solidFill>
                          <a:latin typeface="Times New Roman"/>
                          <a:ea typeface="Times New Roman"/>
                        </a:rPr>
                        <a:t>Duty IV to Suffer</a:t>
                      </a:r>
                      <a:endParaRPr lang="en-US" sz="900" b="1">
                        <a:latin typeface="Cambria"/>
                        <a:ea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28074">
                <a:tc>
                  <a:txBody>
                    <a:bodyPr/>
                    <a:lstStyle/>
                    <a:p>
                      <a:pPr marL="0" marR="0" algn="ctr">
                        <a:spcBef>
                          <a:spcPts val="0"/>
                        </a:spcBef>
                        <a:spcAft>
                          <a:spcPts val="1000"/>
                        </a:spcAft>
                      </a:pPr>
                      <a:r>
                        <a:rPr lang="en-US" sz="900" b="1">
                          <a:solidFill>
                            <a:srgbClr val="000000"/>
                          </a:solidFill>
                          <a:latin typeface="Times New Roman"/>
                          <a:ea typeface="Cambria"/>
                          <a:cs typeface="Arial"/>
                        </a:rPr>
                        <a:t>0</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 Points</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1</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2</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Points</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3</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Points </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4</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Points</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r>
                        <a:rPr lang="en-US" sz="900" b="1">
                          <a:solidFill>
                            <a:srgbClr val="000000"/>
                          </a:solidFill>
                          <a:latin typeface="Times New Roman"/>
                          <a:ea typeface="Cambria"/>
                          <a:cs typeface="Arial"/>
                        </a:rPr>
                        <a:t>Points</a:t>
                      </a:r>
                      <a:endParaRPr lang="en-US" sz="1100">
                        <a:latin typeface="Cambria"/>
                        <a:ea typeface="Cambria"/>
                        <a:cs typeface="Times New Roman"/>
                      </a:endParaRPr>
                    </a:p>
                    <a:p>
                      <a:pPr marL="0" marR="0" algn="ctr">
                        <a:spcBef>
                          <a:spcPts val="0"/>
                        </a:spcBef>
                        <a:spcAft>
                          <a:spcPts val="1000"/>
                        </a:spcAft>
                      </a:pPr>
                      <a:r>
                        <a:rPr lang="en-US" sz="900" b="1">
                          <a:solidFill>
                            <a:srgbClr val="000000"/>
                          </a:solidFill>
                          <a:latin typeface="Times New Roman"/>
                          <a:ea typeface="Cambria"/>
                          <a:cs typeface="Arial"/>
                        </a:rPr>
                        <a:t>Acquired</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536">
                <a:tc gridSpan="6">
                  <a:txBody>
                    <a:bodyPr/>
                    <a:lstStyle/>
                    <a:p>
                      <a:pPr marL="342900" marR="0" lvl="0" indent="-342900" algn="ctr">
                        <a:spcBef>
                          <a:spcPts val="0"/>
                        </a:spcBef>
                        <a:spcAft>
                          <a:spcPts val="0"/>
                        </a:spcAft>
                        <a:buFont typeface="+mj-lt"/>
                        <a:buAutoNum type="arabicPeriod"/>
                      </a:pPr>
                      <a:r>
                        <a:rPr lang="en-US" sz="1500" b="1" i="0">
                          <a:solidFill>
                            <a:srgbClr val="000000"/>
                          </a:solidFill>
                          <a:latin typeface="Times New Roman"/>
                          <a:ea typeface="Times New Roman"/>
                        </a:rPr>
                        <a:t> Does the client’s action affect health?</a:t>
                      </a:r>
                      <a:endParaRPr lang="en-US" sz="900" b="1" i="1">
                        <a:latin typeface="Cambria"/>
                        <a:ea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4628">
                <a:tc>
                  <a:txBody>
                    <a:bodyPr/>
                    <a:lstStyle/>
                    <a:p>
                      <a:pPr marL="0" marR="0" algn="l">
                        <a:spcBef>
                          <a:spcPts val="0"/>
                        </a:spcBef>
                        <a:spcAft>
                          <a:spcPts val="1000"/>
                        </a:spcAft>
                      </a:pPr>
                      <a:r>
                        <a:rPr lang="en-US" sz="700">
                          <a:solidFill>
                            <a:srgbClr val="000000"/>
                          </a:solidFill>
                          <a:latin typeface="Times New Roman"/>
                          <a:ea typeface="Cambria"/>
                          <a:cs typeface="Arial"/>
                        </a:rPr>
                        <a:t>-Causes chronic health problems</a:t>
                      </a:r>
                      <a:endParaRPr lang="en-US" sz="1100">
                        <a:latin typeface="Cambria"/>
                        <a:ea typeface="Cambria"/>
                        <a:cs typeface="Times New Roman"/>
                      </a:endParaRPr>
                    </a:p>
                  </a:txBody>
                  <a:tcPr marL="62923" marR="62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-Causes acute health issues</a:t>
                      </a:r>
                      <a:endParaRPr lang="en-US" sz="1100">
                        <a:latin typeface="Cambria"/>
                        <a:ea typeface="Cambria"/>
                        <a:cs typeface="Times New Roman"/>
                      </a:endParaRPr>
                    </a:p>
                  </a:txBody>
                  <a:tcPr marL="62923" marR="62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-No impact on health</a:t>
                      </a:r>
                      <a:endParaRPr lang="en-US" sz="1100">
                        <a:latin typeface="Cambria"/>
                        <a:ea typeface="Cambria"/>
                        <a:cs typeface="Times New Roman"/>
                      </a:endParaRPr>
                    </a:p>
                  </a:txBody>
                  <a:tcPr marL="62923" marR="62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-Encourage positive health choices</a:t>
                      </a:r>
                      <a:endParaRPr lang="en-US" sz="1100">
                        <a:latin typeface="Cambria"/>
                        <a:ea typeface="Cambria"/>
                        <a:cs typeface="Times New Roman"/>
                      </a:endParaRPr>
                    </a:p>
                  </a:txBody>
                  <a:tcPr marL="62923" marR="62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-Actively promote positive health choices.</a:t>
                      </a:r>
                      <a:endParaRPr lang="en-US" sz="1100">
                        <a:latin typeface="Cambria"/>
                        <a:ea typeface="Cambria"/>
                        <a:cs typeface="Times New Roman"/>
                      </a:endParaRPr>
                    </a:p>
                  </a:txBody>
                  <a:tcPr marL="62923" marR="62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r>
                        <a:rPr lang="en-US" sz="800">
                          <a:solidFill>
                            <a:srgbClr val="000000"/>
                          </a:solidFill>
                          <a:latin typeface="Times New Roman"/>
                          <a:ea typeface="Cambria"/>
                          <a:cs typeface="Arial"/>
                        </a:rPr>
                        <a:t> </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536">
                <a:tc gridSpan="6">
                  <a:txBody>
                    <a:bodyPr/>
                    <a:lstStyle/>
                    <a:p>
                      <a:pPr marL="342900" marR="0" lvl="0" indent="-342900" algn="ctr">
                        <a:spcBef>
                          <a:spcPts val="0"/>
                        </a:spcBef>
                        <a:spcAft>
                          <a:spcPts val="0"/>
                        </a:spcAft>
                        <a:buFont typeface="+mj-lt"/>
                        <a:buAutoNum type="arabicPeriod"/>
                      </a:pPr>
                      <a:r>
                        <a:rPr lang="en-US" sz="1500" b="1">
                          <a:solidFill>
                            <a:srgbClr val="000000"/>
                          </a:solidFill>
                          <a:latin typeface="Times New Roman"/>
                          <a:ea typeface="Cambria"/>
                          <a:cs typeface="Times New Roman"/>
                        </a:rPr>
                        <a:t> Does the client’s action affect the quality of life</a:t>
                      </a:r>
                      <a:r>
                        <a:rPr lang="en-US" sz="1500">
                          <a:solidFill>
                            <a:srgbClr val="000000"/>
                          </a:solidFill>
                          <a:latin typeface="Times New Roman"/>
                          <a:ea typeface="Cambria"/>
                          <a:cs typeface="Times New Roman"/>
                        </a:rPr>
                        <a:t> ?</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6942">
                <a:tc>
                  <a:txBody>
                    <a:bodyPr/>
                    <a:lstStyle/>
                    <a:p>
                      <a:pPr marL="0" marR="0" algn="l">
                        <a:spcBef>
                          <a:spcPts val="0"/>
                        </a:spcBef>
                        <a:spcAft>
                          <a:spcPts val="1000"/>
                        </a:spcAft>
                      </a:pPr>
                      <a:r>
                        <a:rPr lang="en-US" sz="700">
                          <a:solidFill>
                            <a:srgbClr val="000000"/>
                          </a:solidFill>
                          <a:latin typeface="Times New Roman"/>
                          <a:ea typeface="Cambria"/>
                          <a:cs typeface="Arial"/>
                        </a:rPr>
                        <a:t>-Promoting poor quality of life</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-No actions to improve quality of life</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-Short term changes to improve quality of life</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-Encouraging positive choices to improve quality of life</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-Making long-term Commitments to improve quality of life</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endParaRPr lang="en-US" sz="800">
                        <a:solidFill>
                          <a:srgbClr val="000000"/>
                        </a:solidFill>
                        <a:latin typeface="Times New Roman"/>
                        <a:ea typeface="Cambria"/>
                        <a:cs typeface="Arial"/>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536">
                <a:tc gridSpan="6">
                  <a:txBody>
                    <a:bodyPr/>
                    <a:lstStyle/>
                    <a:p>
                      <a:pPr marL="342900" marR="0" lvl="0" indent="-342900" algn="ctr">
                        <a:spcBef>
                          <a:spcPts val="0"/>
                        </a:spcBef>
                        <a:spcAft>
                          <a:spcPts val="0"/>
                        </a:spcAft>
                        <a:buFont typeface="+mj-lt"/>
                        <a:buAutoNum type="arabicPeriod"/>
                      </a:pPr>
                      <a:r>
                        <a:rPr lang="en-US" sz="900" b="1" i="1">
                          <a:solidFill>
                            <a:srgbClr val="000000"/>
                          </a:solidFill>
                          <a:latin typeface="Times New Roman"/>
                          <a:ea typeface="Times New Roman"/>
                        </a:rPr>
                        <a:t> </a:t>
                      </a:r>
                      <a:r>
                        <a:rPr lang="en-US" sz="1500" b="1" i="0">
                          <a:solidFill>
                            <a:srgbClr val="000000"/>
                          </a:solidFill>
                          <a:latin typeface="Times New Roman"/>
                          <a:ea typeface="Times New Roman"/>
                        </a:rPr>
                        <a:t>Is the client investing in economic green investments?</a:t>
                      </a:r>
                      <a:endParaRPr lang="en-US" sz="900" b="1" i="1">
                        <a:latin typeface="Cambria"/>
                        <a:ea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6942">
                <a:tc>
                  <a:txBody>
                    <a:bodyPr/>
                    <a:lstStyle/>
                    <a:p>
                      <a:pPr marL="0" marR="0" algn="l">
                        <a:spcBef>
                          <a:spcPts val="0"/>
                        </a:spcBef>
                        <a:spcAft>
                          <a:spcPts val="1000"/>
                        </a:spcAft>
                      </a:pPr>
                      <a:r>
                        <a:rPr lang="en-US" sz="700">
                          <a:solidFill>
                            <a:srgbClr val="000000"/>
                          </a:solidFill>
                          <a:latin typeface="Times New Roman"/>
                          <a:ea typeface="Cambria"/>
                          <a:cs typeface="Arial"/>
                        </a:rPr>
                        <a:t>-Investing in products that harm the environment</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-No green investment</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-Encouraging green investment</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-Short term green investment</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marR="0" algn="l">
                        <a:spcBef>
                          <a:spcPts val="0"/>
                        </a:spcBef>
                        <a:spcAft>
                          <a:spcPts val="1000"/>
                        </a:spcAft>
                      </a:pPr>
                      <a:r>
                        <a:rPr lang="en-US" sz="700">
                          <a:solidFill>
                            <a:srgbClr val="000000"/>
                          </a:solidFill>
                          <a:latin typeface="Times New Roman"/>
                          <a:ea typeface="Cambria"/>
                          <a:cs typeface="Arial"/>
                        </a:rPr>
                        <a:t>-Offering incentives for long-term green investment</a:t>
                      </a:r>
                      <a:endParaRPr lang="en-US" sz="1100">
                        <a:latin typeface="Cambria"/>
                        <a:ea typeface="Cambria"/>
                        <a:cs typeface="Times New Roman"/>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marR="0" algn="ctr">
                        <a:spcBef>
                          <a:spcPts val="0"/>
                        </a:spcBef>
                        <a:spcAft>
                          <a:spcPts val="1000"/>
                        </a:spcAft>
                      </a:pPr>
                      <a:endParaRPr lang="en-US" sz="800" dirty="0">
                        <a:solidFill>
                          <a:srgbClr val="000000"/>
                        </a:solidFill>
                        <a:latin typeface="Times New Roman"/>
                        <a:ea typeface="Cambria"/>
                        <a:cs typeface="Arial"/>
                      </a:endParaRPr>
                    </a:p>
                  </a:txBody>
                  <a:tcPr marL="62923" marR="629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lstStyle/>
          <a:p>
            <a:pPr algn="ctr">
              <a:buNone/>
            </a:pPr>
            <a:r>
              <a:rPr lang="en-US" sz="4800" b="1" dirty="0">
                <a:solidFill>
                  <a:schemeClr val="tx2"/>
                </a:solidFill>
              </a:rPr>
              <a:t>Environmental Ethic</a:t>
            </a:r>
            <a:endParaRPr lang="en-US" sz="4800" dirty="0">
              <a:solidFill>
                <a:schemeClr val="tx2"/>
              </a:solidFill>
            </a:endParaRPr>
          </a:p>
          <a:p>
            <a:pPr>
              <a:buNone/>
            </a:pPr>
            <a:r>
              <a:rPr lang="en-US" b="1" dirty="0" smtClean="0"/>
              <a:t>	</a:t>
            </a:r>
          </a:p>
          <a:p>
            <a:pPr>
              <a:buNone/>
            </a:pPr>
            <a:endParaRPr lang="en-US" b="1" dirty="0"/>
          </a:p>
          <a:p>
            <a:pPr>
              <a:buNone/>
            </a:pPr>
            <a:r>
              <a:rPr lang="en-US" b="1" dirty="0"/>
              <a:t>	</a:t>
            </a:r>
            <a:r>
              <a:rPr lang="en-US" dirty="0" smtClean="0"/>
              <a:t>Because </a:t>
            </a:r>
            <a:r>
              <a:rPr lang="en-US" dirty="0"/>
              <a:t>humans are responsible for ecological crises, human endeavors should be conducted in a way that ensures the sustainability and flourishing of both humans and the environment as a whole.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78562"/>
          </a:xfrm>
        </p:spPr>
        <p:txBody>
          <a:bodyPr>
            <a:normAutofit/>
          </a:bodyPr>
          <a:lstStyle/>
          <a:p>
            <a:r>
              <a:rPr lang="en-US" dirty="0" smtClean="0"/>
              <a:t>PRIMARY SOURCES</a:t>
            </a:r>
            <a:br>
              <a:rPr lang="en-US" dirty="0" smtClean="0"/>
            </a:br>
            <a:r>
              <a:rPr lang="en-US" dirty="0"/>
              <a:t/>
            </a:r>
            <a:br>
              <a:rPr lang="en-US" dirty="0"/>
            </a:br>
            <a:r>
              <a:rPr lang="en-US" dirty="0" smtClean="0"/>
              <a:t>Thomas Aquinas: Summa </a:t>
            </a:r>
            <a:r>
              <a:rPr lang="en-US" dirty="0" err="1" smtClean="0"/>
              <a:t>Theologicae</a:t>
            </a:r>
            <a:r>
              <a:rPr lang="en-US" dirty="0" smtClean="0"/>
              <a:t/>
            </a:r>
            <a:br>
              <a:rPr lang="en-US" dirty="0" smtClean="0"/>
            </a:br>
            <a:r>
              <a:rPr lang="en-US" dirty="0" smtClean="0"/>
              <a:t> Hans Jonas: An Ethic of Responsibility </a:t>
            </a:r>
            <a:r>
              <a:rPr lang="en-US" dirty="0" smtClean="0"/>
              <a:t/>
            </a:r>
            <a:br>
              <a:rPr lang="en-US" dirty="0" smtClean="0"/>
            </a:br>
            <a:r>
              <a:rPr lang="en-US" dirty="0" smtClean="0"/>
              <a:t>Immanuel Kant: groundwork of the metaphysic of morals</a:t>
            </a:r>
            <a:br>
              <a:rPr lang="en-US" dirty="0" smtClean="0"/>
            </a:br>
            <a:r>
              <a:rPr lang="en-US" dirty="0" err="1" smtClean="0"/>
              <a:t>worldwatch</a:t>
            </a:r>
            <a:r>
              <a:rPr lang="en-US" dirty="0" smtClean="0"/>
              <a:t> institute</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t>The rubrics for our environmental ethic were applied to five general areas of the campus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lstStyle/>
          <a:p>
            <a:pPr algn="ctr">
              <a:buNone/>
            </a:pPr>
            <a:r>
              <a:rPr lang="en-US" sz="4800" b="1" dirty="0">
                <a:solidFill>
                  <a:schemeClr val="tx2"/>
                </a:solidFill>
              </a:rPr>
              <a:t>Environmental Ethic</a:t>
            </a:r>
            <a:endParaRPr lang="en-US" sz="4800" dirty="0">
              <a:solidFill>
                <a:schemeClr val="tx2"/>
              </a:solidFill>
            </a:endParaRPr>
          </a:p>
          <a:p>
            <a:pPr>
              <a:buNone/>
            </a:pPr>
            <a:r>
              <a:rPr lang="en-US" b="1" dirty="0" smtClean="0"/>
              <a:t>	</a:t>
            </a:r>
          </a:p>
          <a:p>
            <a:pPr>
              <a:buNone/>
            </a:pPr>
            <a:endParaRPr lang="en-US" b="1" dirty="0"/>
          </a:p>
          <a:p>
            <a:pPr>
              <a:buNone/>
            </a:pPr>
            <a:r>
              <a:rPr lang="en-US" b="1" dirty="0"/>
              <a:t>	</a:t>
            </a:r>
            <a:r>
              <a:rPr lang="en-US" dirty="0" smtClean="0"/>
              <a:t>Because </a:t>
            </a:r>
            <a:r>
              <a:rPr lang="en-US" dirty="0"/>
              <a:t>humans are responsible for ecological crises, human endeavors should be conducted in a way that ensures the sustainability and flourishing of both humans and the environment as a whole.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100048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8686800" cy="685800"/>
          </a:xfrm>
        </p:spPr>
        <p:txBody>
          <a:bodyPr>
            <a:normAutofit fontScale="90000"/>
          </a:bodyPr>
          <a:lstStyle/>
          <a:p>
            <a:r>
              <a:rPr lang="en-US" dirty="0" smtClean="0">
                <a:solidFill>
                  <a:srgbClr val="FF0000"/>
                </a:solidFill>
              </a:rPr>
              <a:t>1.)  EDUCATION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4817" name="Rectangle 1"/>
          <p:cNvSpPr>
            <a:spLocks noChangeArrowheads="1"/>
          </p:cNvSpPr>
          <p:nvPr/>
        </p:nvSpPr>
        <p:spPr bwMode="auto">
          <a:xfrm>
            <a:off x="0" y="0"/>
            <a:ext cx="9144000" cy="5555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0" indent="-914400" algn="ctr" defTabSz="914400" rtl="0" eaLnBrk="1" fontAlgn="base" latinLnBrk="0" hangingPunct="1">
              <a:lnSpc>
                <a:spcPct val="100000"/>
              </a:lnSpc>
              <a:spcBef>
                <a:spcPct val="0"/>
              </a:spcBef>
              <a:spcAft>
                <a:spcPct val="0"/>
              </a:spcAft>
              <a:buClrTx/>
              <a:buSzTx/>
              <a:buFontTx/>
              <a:buAutoNum type="arabicPeriod" startAt="2"/>
              <a:tabLst>
                <a:tab pos="457200" algn="l"/>
              </a:tabLst>
            </a:pPr>
            <a:r>
              <a:rPr kumimoji="0" lang="en-US" sz="48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Energy</a:t>
            </a:r>
          </a:p>
          <a:p>
            <a:pPr marL="228600" marR="0" lvl="0" indent="-228600" algn="l" defTabSz="914400" rtl="0" eaLnBrk="1" fontAlgn="base" latinLnBrk="0" hangingPunct="1">
              <a:lnSpc>
                <a:spcPct val="100000"/>
              </a:lnSpc>
              <a:spcBef>
                <a:spcPct val="0"/>
              </a:spcBef>
              <a:spcAft>
                <a:spcPct val="0"/>
              </a:spcAft>
              <a:buClrTx/>
              <a:buSzTx/>
              <a:buFontTx/>
              <a:buAutoNum type="arabicPeriod" startAt="2"/>
              <a:tabLst>
                <a:tab pos="457200" algn="l"/>
              </a:tabLst>
            </a:pPr>
            <a:endParaRPr lang="en-US" sz="4800" b="1" dirty="0">
              <a:solidFill>
                <a:srgbClr val="000000"/>
              </a:solidFill>
              <a:latin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startAt="2"/>
              <a:tabLst>
                <a:tab pos="457200" algn="l"/>
              </a:tabLst>
            </a:pPr>
            <a:endParaRPr kumimoji="0" lang="en-US" sz="4800" b="1" i="0" u="none" strike="noStrike" cap="none" normalizeH="0" baseline="0" dirty="0" smtClean="0">
              <a:ln>
                <a:noFill/>
              </a:ln>
              <a:solidFill>
                <a:srgbClr val="000000"/>
              </a:solidFill>
              <a:effectLst/>
              <a:latin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startAt="2"/>
              <a:tabLst>
                <a:tab pos="457200" algn="l"/>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40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Geothermal Heating</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sz="4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40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Solar Energy</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sz="4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40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Wind Energy </a:t>
            </a:r>
            <a:endParaRPr kumimoji="0" lang="en-US"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990600"/>
            <a:ext cx="9144000" cy="3785652"/>
          </a:xfrm>
          <a:prstGeom prst="rect">
            <a:avLst/>
          </a:prstGeom>
        </p:spPr>
        <p:txBody>
          <a:bodyPr wrap="square">
            <a:spAutoFit/>
          </a:bodyPr>
          <a:lstStyle/>
          <a:p>
            <a:pPr lvl="0" algn="ctr" eaLnBrk="0" fontAlgn="base" hangingPunct="0">
              <a:spcBef>
                <a:spcPct val="0"/>
              </a:spcBef>
              <a:spcAft>
                <a:spcPct val="0"/>
              </a:spcAft>
              <a:tabLst>
                <a:tab pos="457200" algn="l"/>
              </a:tabLst>
            </a:pPr>
            <a:r>
              <a:rPr kumimoji="0" lang="en-US" sz="40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3.) Physical Campus</a:t>
            </a:r>
          </a:p>
          <a:p>
            <a:pPr lvl="0" algn="ctr" eaLnBrk="0" fontAlgn="base" hangingPunct="0">
              <a:spcBef>
                <a:spcPct val="0"/>
              </a:spcBef>
              <a:spcAft>
                <a:spcPct val="0"/>
              </a:spcAft>
              <a:tabLst>
                <a:tab pos="457200" algn="l"/>
              </a:tabLst>
            </a:pPr>
            <a:endParaRPr kumimoji="0" lang="en-US" sz="40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buFontTx/>
              <a:buChar char="•"/>
              <a:tabLst>
                <a:tab pos="457200" algn="l"/>
              </a:tabLst>
            </a:pPr>
            <a:r>
              <a:rPr kumimoji="0" lang="en-US" sz="4000" b="1" i="0" u="none" strike="noStrike" cap="none" normalizeH="0" baseline="0" dirty="0" err="1" smtClean="0">
                <a:ln>
                  <a:noFill/>
                </a:ln>
                <a:solidFill>
                  <a:srgbClr val="000000"/>
                </a:solidFill>
                <a:effectLst/>
                <a:latin typeface="Times New Roman" pitchFamily="18" charset="0"/>
                <a:ea typeface="Cambria" pitchFamily="18" charset="0"/>
                <a:cs typeface="Times New Roman" pitchFamily="18" charset="0"/>
              </a:rPr>
              <a:t>groundskeeping</a:t>
            </a:r>
            <a:r>
              <a:rPr kumimoji="0" lang="en-US" sz="40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 &amp; maintenance</a:t>
            </a:r>
            <a:endParaRPr kumimoji="0" lang="en-US" sz="40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buFontTx/>
              <a:buChar char="•"/>
              <a:tabLst>
                <a:tab pos="457200" algn="l"/>
              </a:tabLst>
            </a:pPr>
            <a:r>
              <a:rPr kumimoji="0" lang="en-US" sz="4000" b="1" i="0" u="none" strike="noStrike" cap="none" normalizeH="0" baseline="0" dirty="0" err="1" smtClean="0">
                <a:ln>
                  <a:noFill/>
                </a:ln>
                <a:solidFill>
                  <a:srgbClr val="000000"/>
                </a:solidFill>
                <a:effectLst/>
                <a:latin typeface="Times New Roman" pitchFamily="18" charset="0"/>
                <a:ea typeface="Cambria" pitchFamily="18" charset="0"/>
                <a:cs typeface="Times New Roman" pitchFamily="18" charset="0"/>
              </a:rPr>
              <a:t>stormwater</a:t>
            </a:r>
            <a:r>
              <a:rPr kumimoji="0" lang="en-US" sz="40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 management</a:t>
            </a:r>
            <a:endParaRPr kumimoji="0" lang="en-US" sz="40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buFontTx/>
              <a:buChar char="•"/>
              <a:tabLst>
                <a:tab pos="457200" algn="l"/>
              </a:tabLst>
            </a:pPr>
            <a:r>
              <a:rPr kumimoji="0" lang="en-US" sz="40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porous parking</a:t>
            </a:r>
            <a:endParaRPr kumimoji="0" lang="en-US" sz="40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buFontTx/>
              <a:buChar char="•"/>
              <a:tabLst>
                <a:tab pos="457200" algn="l"/>
              </a:tabLst>
            </a:pPr>
            <a:r>
              <a:rPr kumimoji="0" lang="en-US" sz="40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green roofs</a:t>
            </a:r>
            <a:endParaRPr kumimoji="0" lang="en-US"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CP_1217"/>
          <p:cNvPicPr>
            <a:picLocks noGrp="1" noChangeAspect="1" noChangeArrowheads="1"/>
          </p:cNvPicPr>
          <p:nvPr>
            <p:ph idx="1"/>
          </p:nvPr>
        </p:nvPicPr>
        <p:blipFill>
          <a:blip r:embed="rId2"/>
          <a:srcRect b="8000"/>
          <a:stretch>
            <a:fillRect/>
          </a:stretch>
        </p:blipFill>
        <p:spPr>
          <a:xfrm>
            <a:off x="12684" y="0"/>
            <a:ext cx="9069456" cy="6858000"/>
          </a:xfrm>
          <a:noFill/>
          <a:ln w="38100">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583362"/>
          </a:xfrm>
        </p:spPr>
        <p:txBody>
          <a:bodyPr>
            <a:normAutofit/>
          </a:bodyPr>
          <a:lstStyle/>
          <a:p>
            <a:r>
              <a:rPr lang="en-US" dirty="0" smtClean="0"/>
              <a:t>. </a:t>
            </a:r>
            <a:r>
              <a:rPr lang="en-US" dirty="0"/>
              <a:t/>
            </a:r>
            <a:br>
              <a:rPr lang="en-US" dirty="0"/>
            </a:br>
            <a:endParaRPr lang="en-US" dirty="0"/>
          </a:p>
        </p:txBody>
      </p:sp>
      <p:sp>
        <p:nvSpPr>
          <p:cNvPr id="3" name="Rectangle 2"/>
          <p:cNvSpPr/>
          <p:nvPr/>
        </p:nvSpPr>
        <p:spPr>
          <a:xfrm>
            <a:off x="0" y="0"/>
            <a:ext cx="9144000" cy="4847481"/>
          </a:xfrm>
          <a:prstGeom prst="rect">
            <a:avLst/>
          </a:prstGeom>
        </p:spPr>
        <p:txBody>
          <a:bodyPr wrap="square">
            <a:spAutoFit/>
          </a:bodyPr>
          <a:lstStyle/>
          <a:p>
            <a:pPr lvl="0" algn="ctr" eaLnBrk="0" fontAlgn="base" hangingPunct="0">
              <a:spcBef>
                <a:spcPct val="0"/>
              </a:spcBef>
              <a:spcAft>
                <a:spcPct val="0"/>
              </a:spcAft>
              <a:tabLst>
                <a:tab pos="457200" algn="l"/>
              </a:tabLst>
            </a:pPr>
            <a:r>
              <a:rPr kumimoji="0" lang="en-US" sz="44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4.) Products</a:t>
            </a:r>
          </a:p>
          <a:p>
            <a:pPr lvl="0" algn="ctr" eaLnBrk="0" fontAlgn="base" hangingPunct="0">
              <a:spcBef>
                <a:spcPct val="0"/>
              </a:spcBef>
              <a:spcAft>
                <a:spcPct val="0"/>
              </a:spcAft>
              <a:tabLst>
                <a:tab pos="457200" algn="l"/>
              </a:tabLst>
            </a:pPr>
            <a:endParaRPr lang="en-US" sz="4400" b="1" dirty="0">
              <a:solidFill>
                <a:srgbClr val="000000"/>
              </a:solidFill>
              <a:latin typeface="Times New Roman" pitchFamily="18" charset="0"/>
              <a:ea typeface="Cambria" pitchFamily="18" charset="0"/>
              <a:cs typeface="Times New Roman" pitchFamily="18" charset="0"/>
            </a:endParaRPr>
          </a:p>
          <a:p>
            <a:pPr lvl="0" algn="ctr" eaLnBrk="0" fontAlgn="base" hangingPunct="0">
              <a:spcBef>
                <a:spcPct val="0"/>
              </a:spcBef>
              <a:spcAft>
                <a:spcPct val="0"/>
              </a:spcAft>
              <a:tabLst>
                <a:tab pos="457200" algn="l"/>
              </a:tabLst>
            </a:pPr>
            <a:endParaRPr kumimoji="0" lang="en-US" sz="44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lvl="0" algn="ctr" eaLnBrk="0" fontAlgn="base" hangingPunct="0">
              <a:spcBef>
                <a:spcPct val="0"/>
              </a:spcBef>
              <a:spcAft>
                <a:spcPct val="0"/>
              </a:spcAft>
              <a:buFont typeface="Arial" pitchFamily="34" charset="0"/>
              <a:buChar char="•"/>
              <a:tabLst>
                <a:tab pos="457200" algn="l"/>
              </a:tabLst>
            </a:pPr>
            <a:r>
              <a:rPr lang="en-US" sz="2800" dirty="0" smtClean="0">
                <a:solidFill>
                  <a:srgbClr val="000000"/>
                </a:solidFill>
                <a:latin typeface="Times New Roman" pitchFamily="18" charset="0"/>
                <a:cs typeface="Times New Roman" pitchFamily="18" charset="0"/>
              </a:rPr>
              <a:t>Natural and organic food products </a:t>
            </a:r>
            <a:endParaRPr lang="en-US" sz="2800" dirty="0">
              <a:solidFill>
                <a:srgbClr val="000000"/>
              </a:solidFill>
              <a:latin typeface="Times New Roman" pitchFamily="18" charset="0"/>
              <a:cs typeface="Times New Roman" pitchFamily="18" charset="0"/>
            </a:endParaRPr>
          </a:p>
          <a:p>
            <a:pPr lvl="0" algn="ctr" eaLnBrk="0" fontAlgn="base" hangingPunct="0">
              <a:spcBef>
                <a:spcPct val="0"/>
              </a:spcBef>
              <a:spcAft>
                <a:spcPct val="0"/>
              </a:spcAft>
              <a:buFont typeface="Arial" pitchFamily="34" charset="0"/>
              <a:buChar char="•"/>
              <a:tabLst>
                <a:tab pos="457200" algn="l"/>
              </a:tabLst>
            </a:pPr>
            <a:r>
              <a:rPr lang="en-US" sz="2800" dirty="0" smtClean="0">
                <a:solidFill>
                  <a:srgbClr val="000000"/>
                </a:solidFill>
                <a:latin typeface="Times New Roman" pitchFamily="18" charset="0"/>
                <a:cs typeface="Times New Roman" pitchFamily="18" charset="0"/>
              </a:rPr>
              <a:t>Green packaging</a:t>
            </a:r>
          </a:p>
          <a:p>
            <a:pPr lvl="0" algn="ctr" eaLnBrk="0" fontAlgn="base" hangingPunct="0">
              <a:spcBef>
                <a:spcPct val="0"/>
              </a:spcBef>
              <a:spcAft>
                <a:spcPct val="0"/>
              </a:spcAft>
              <a:buFont typeface="Arial" pitchFamily="34" charset="0"/>
              <a:buChar char="•"/>
              <a:tabLst>
                <a:tab pos="457200" algn="l"/>
              </a:tabLst>
            </a:pPr>
            <a:r>
              <a:rPr kumimoji="0" lang="en-US" sz="2800" i="0" u="none" strike="noStrike" cap="none" normalizeH="0" baseline="0" dirty="0" smtClean="0">
                <a:ln>
                  <a:noFill/>
                </a:ln>
                <a:solidFill>
                  <a:srgbClr val="000000"/>
                </a:solidFill>
                <a:effectLst/>
                <a:latin typeface="Times New Roman" pitchFamily="18" charset="0"/>
                <a:cs typeface="Times New Roman" pitchFamily="18" charset="0"/>
              </a:rPr>
              <a:t>Recycled </a:t>
            </a:r>
            <a:r>
              <a:rPr kumimoji="0" lang="en-US" sz="2800" i="0" u="none" strike="noStrike" cap="none" normalizeH="0" dirty="0" smtClean="0">
                <a:ln>
                  <a:noFill/>
                </a:ln>
                <a:solidFill>
                  <a:srgbClr val="000000"/>
                </a:solidFill>
                <a:effectLst/>
                <a:latin typeface="Times New Roman" pitchFamily="18" charset="0"/>
                <a:cs typeface="Times New Roman" pitchFamily="18" charset="0"/>
              </a:rPr>
              <a:t>paper, mulch, fencing, furniture, planters, mosaic tiles, carpet, insulation, piping, timber, handrails, sheet rock, lamps, light fixtures</a:t>
            </a:r>
          </a:p>
          <a:p>
            <a:pPr lvl="0" algn="ctr" eaLnBrk="0" fontAlgn="base" hangingPunct="0">
              <a:spcBef>
                <a:spcPct val="0"/>
              </a:spcBef>
              <a:spcAft>
                <a:spcPct val="0"/>
              </a:spcAft>
              <a:buFont typeface="Arial" pitchFamily="34" charset="0"/>
              <a:buChar char="•"/>
              <a:tabLst>
                <a:tab pos="457200" algn="l"/>
              </a:tabLst>
            </a:pPr>
            <a:r>
              <a:rPr kumimoji="0" lang="en-US" sz="2800" i="0" u="none" strike="noStrike" cap="none" normalizeH="0" dirty="0" smtClean="0">
                <a:ln>
                  <a:noFill/>
                </a:ln>
                <a:solidFill>
                  <a:srgbClr val="000000"/>
                </a:solidFill>
                <a:effectLst/>
                <a:latin typeface="Times New Roman" pitchFamily="18" charset="0"/>
                <a:cs typeface="Times New Roman" pitchFamily="18" charset="0"/>
              </a:rPr>
              <a:t>bathroom products &amp; cleaning supplies.</a:t>
            </a:r>
            <a:endParaRPr kumimoji="0" lang="en-US" sz="280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tabLst>
                <a:tab pos="457200" algn="l"/>
              </a:tabLst>
            </a:pPr>
            <a:endParaRPr kumimoji="0" lang="en-US" sz="9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286000" y="533400"/>
            <a:ext cx="4572000" cy="2939266"/>
          </a:xfrm>
          <a:prstGeom prst="rect">
            <a:avLst/>
          </a:prstGeom>
        </p:spPr>
        <p:txBody>
          <a:bodyPr wrap="square">
            <a:spAutoFit/>
          </a:bodyPr>
          <a:lstStyle/>
          <a:p>
            <a:pPr lvl="0" eaLnBrk="0" fontAlgn="base" hangingPunct="0">
              <a:spcBef>
                <a:spcPct val="0"/>
              </a:spcBef>
              <a:spcAft>
                <a:spcPct val="0"/>
              </a:spcAft>
              <a:tabLst>
                <a:tab pos="457200" algn="l"/>
              </a:tabLst>
            </a:pPr>
            <a:endParaRPr kumimoji="0" lang="en-US" sz="9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tabLst>
                <a:tab pos="457200" algn="l"/>
              </a:tabLst>
            </a:pPr>
            <a:r>
              <a:rPr kumimoji="0" lang="en-US" sz="44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5.) Policies </a:t>
            </a:r>
          </a:p>
          <a:p>
            <a:pPr lvl="0" eaLnBrk="0" fontAlgn="base" hangingPunct="0">
              <a:spcBef>
                <a:spcPct val="0"/>
              </a:spcBef>
              <a:spcAft>
                <a:spcPct val="0"/>
              </a:spcAft>
              <a:tabLst>
                <a:tab pos="457200" algn="l"/>
              </a:tabLst>
            </a:pPr>
            <a:endParaRPr kumimoji="0" lang="en-US" sz="44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tabLst>
                <a:tab pos="457200" algn="l"/>
              </a:tabLst>
            </a:pPr>
            <a:r>
              <a:rPr kumimoji="0" lang="en-US" sz="44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meal plans</a:t>
            </a:r>
            <a:endParaRPr kumimoji="0" lang="en-US" sz="44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tabLst>
                <a:tab pos="457200" algn="l"/>
              </a:tabLst>
            </a:pPr>
            <a:r>
              <a:rPr kumimoji="0" lang="en-US" sz="44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parking policy</a:t>
            </a:r>
            <a:endParaRPr kumimoji="0" lang="en-US" sz="4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0721" name="Rectangle 1"/>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summary statements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The project presented here by the Green Bees Environmental Ethic Consultants (GBEEC) is based on the premise that holds  “Humans are responsible for ecological crisis,” and “human endeavors should be conducted in a way that ensures the sustainability and flourishing of both humans and the environment as a whole.”  This statement provides an ethical justification for the Land-ethic maxim that “a thing is right when it tends to preserve the integrity, stability, and beauty of the biotic community.  It is wrong when it tends otherwise.”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This project created an ethical instrument with clear and measurable rubrics applicable to the environmental impact of a client.  As stated, the rubrics of the instrument are defined from the four duties that contribute to the GBEEC ethical statement.  The duties are Duty to the Future (I), Duty to the Environment (II), Duty to Human Communities (III), Duty to Suffer and Sacrifice (IV).  Three rubrics were derived for each duty category.  All rubrics are described in text.</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0"/>
            <a:ext cx="9144000" cy="6155531"/>
          </a:xfrm>
          <a:prstGeom prst="rect">
            <a:avLst/>
          </a:prstGeom>
        </p:spPr>
        <p:txBody>
          <a:bodyPr wrap="square">
            <a:spAutoFit/>
          </a:bodyPr>
          <a:lstStyle/>
          <a:p>
            <a:pPr lvl="0" eaLnBrk="0" fontAlgn="base" hangingPunct="0">
              <a:spcBef>
                <a:spcPct val="0"/>
              </a:spcBef>
              <a:spcAft>
                <a:spcPct val="0"/>
              </a:spcAft>
            </a:pPr>
            <a:endParaRPr kumimoji="0" lang="en-US"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lvl="0" eaLnBrk="0" fontAlgn="base" hangingPunct="0">
              <a:spcBef>
                <a:spcPct val="0"/>
              </a:spcBef>
              <a:spcAft>
                <a:spcPct val="0"/>
              </a:spcAft>
            </a:pPr>
            <a:endParaRPr lang="en-US" dirty="0">
              <a:solidFill>
                <a:srgbClr val="000000"/>
              </a:solidFill>
              <a:latin typeface="Times New Roman" pitchFamily="18" charset="0"/>
              <a:ea typeface="Cambria" pitchFamily="18" charset="0"/>
              <a:cs typeface="Times New Roman" pitchFamily="18" charset="0"/>
            </a:endParaRPr>
          </a:p>
          <a:p>
            <a:pPr lvl="0" eaLnBrk="0" fontAlgn="base" hangingPunct="0">
              <a:spcBef>
                <a:spcPct val="0"/>
              </a:spcBef>
              <a:spcAft>
                <a:spcPct val="0"/>
              </a:spcAft>
            </a:pPr>
            <a:endParaRPr kumimoji="0" lang="en-US"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lvl="0" algn="ctr"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The first client GBEEC evaluated with this ethical instrument was St. Ambrose University (Davenport, IA).  </a:t>
            </a:r>
          </a:p>
          <a:p>
            <a:pPr lvl="0" algn="ctr" eaLnBrk="0" fontAlgn="base" hangingPunct="0">
              <a:spcBef>
                <a:spcPct val="0"/>
              </a:spcBef>
              <a:spcAft>
                <a:spcPct val="0"/>
              </a:spcAft>
            </a:pPr>
            <a:endParaRPr kumimoji="0" lang="en-US" sz="20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lvl="0" algn="ctr"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The total grade earned by SAU was 17.283.  </a:t>
            </a:r>
          </a:p>
          <a:p>
            <a:pPr lvl="0" eaLnBrk="0" fontAlgn="base" hangingPunct="0">
              <a:spcBef>
                <a:spcPct val="0"/>
              </a:spcBef>
              <a:spcAft>
                <a:spcPct val="0"/>
              </a:spcAft>
            </a:pPr>
            <a:endParaRPr lang="en-US" sz="2000" dirty="0">
              <a:solidFill>
                <a:srgbClr val="000000"/>
              </a:solidFill>
              <a:latin typeface="Times New Roman" pitchFamily="18" charset="0"/>
              <a:ea typeface="Cambria" pitchFamily="18" charset="0"/>
              <a:cs typeface="Times New Roman" pitchFamily="18" charset="0"/>
            </a:endParaRPr>
          </a:p>
          <a:p>
            <a:pPr lvl="0"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Below are calculated scores for the eleven areas assessed for SAU by GBEEC:</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Education: 22/28</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Geo-thermal heating: 7/32</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Solar energy: 9/36</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Wind energy: 2/28</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err="1" smtClean="0">
                <a:ln>
                  <a:noFill/>
                </a:ln>
                <a:solidFill>
                  <a:srgbClr val="000000"/>
                </a:solidFill>
                <a:effectLst/>
                <a:latin typeface="Arial" pitchFamily="34" charset="0"/>
                <a:ea typeface="Times New Roman" pitchFamily="18" charset="0"/>
              </a:rPr>
              <a:t>Groundskeeping</a:t>
            </a: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 and maintenance: 5/20</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 Storm water management: 31/40</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Porous parking: 9/28</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Green roofs: 5/28</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Products: 14/36</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Meal plan: 9/32</a:t>
            </a: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ea typeface="Times New Roman" pitchFamily="18" charset="0"/>
              </a:rPr>
              <a:t>Parking: 5/32</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474344"/>
            <a:ext cx="9144000" cy="4770537"/>
          </a:xfrm>
          <a:prstGeom prst="rect">
            <a:avLst/>
          </a:prstGeom>
        </p:spPr>
        <p:txBody>
          <a:bodyPr wrap="square">
            <a:spAutoFit/>
          </a:bodyPr>
          <a:lstStyle/>
          <a:p>
            <a:pPr lvl="0" eaLnBrk="0" fontAlgn="base" hangingPunct="0">
              <a:spcBef>
                <a:spcPct val="0"/>
              </a:spcBef>
              <a:spcAft>
                <a:spcPct val="0"/>
              </a:spcAft>
            </a:pPr>
            <a:endParaRPr kumimoji="0" lang="en-US"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lvl="0" eaLnBrk="0" fontAlgn="base" hangingPunct="0">
              <a:spcBef>
                <a:spcPct val="0"/>
              </a:spcBef>
              <a:spcAft>
                <a:spcPct val="0"/>
              </a:spcAft>
            </a:pPr>
            <a:endParaRPr lang="en-US" dirty="0">
              <a:solidFill>
                <a:srgbClr val="000000"/>
              </a:solidFill>
              <a:latin typeface="Times New Roman" pitchFamily="18" charset="0"/>
              <a:ea typeface="Cambria" pitchFamily="18" charset="0"/>
              <a:cs typeface="Times New Roman" pitchFamily="18" charset="0"/>
            </a:endParaRPr>
          </a:p>
          <a:p>
            <a:pPr lvl="0" eaLnBrk="0" fontAlgn="base" hangingPunct="0">
              <a:spcBef>
                <a:spcPct val="0"/>
              </a:spcBef>
              <a:spcAft>
                <a:spcPct val="0"/>
              </a:spcAft>
            </a:pPr>
            <a:endParaRPr kumimoji="0" lang="en-US"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lvl="0" eaLnBrk="0" fontAlgn="base" hangingPunct="0">
              <a:spcBef>
                <a:spcPct val="0"/>
              </a:spcBef>
              <a:spcAft>
                <a:spcPct val="0"/>
              </a:spcAft>
            </a:pPr>
            <a:endParaRPr lang="en-US" dirty="0">
              <a:solidFill>
                <a:srgbClr val="000000"/>
              </a:solidFill>
              <a:latin typeface="Times New Roman" pitchFamily="18" charset="0"/>
              <a:ea typeface="Cambria" pitchFamily="18" charset="0"/>
              <a:cs typeface="Times New Roman" pitchFamily="18" charset="0"/>
            </a:endParaRPr>
          </a:p>
          <a:p>
            <a:pPr lvl="0" eaLnBrk="0" fontAlgn="base" hangingPunct="0">
              <a:spcBef>
                <a:spcPct val="0"/>
              </a:spcBef>
              <a:spcAft>
                <a:spcPct val="0"/>
              </a:spcAft>
            </a:pPr>
            <a:endParaRPr kumimoji="0" lang="en-US"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lvl="0" eaLnBrk="0" fontAlgn="base" hangingPunct="0">
              <a:spcBef>
                <a:spcPct val="0"/>
              </a:spcBef>
              <a:spcAft>
                <a:spcPct val="0"/>
              </a:spcAft>
            </a:pPr>
            <a:endParaRPr lang="en-US" dirty="0">
              <a:solidFill>
                <a:srgbClr val="000000"/>
              </a:solidFill>
              <a:latin typeface="Times New Roman" pitchFamily="18" charset="0"/>
              <a:ea typeface="Cambria" pitchFamily="18" charset="0"/>
              <a:cs typeface="Times New Roman" pitchFamily="18" charset="0"/>
            </a:endParaRPr>
          </a:p>
          <a:p>
            <a:pPr lvl="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Most importantly, the GBEEC model applied to SAU produced several recommendations to help SAU reduce the negative impact of campus polices and infrastructure.  Recommendations include such diverse strategies as developing a new meal plan policy to discourage overconsumption, installing porous parking in all new lots, retrofitting green roofs, and many other ideas.</a:t>
            </a:r>
          </a:p>
          <a:p>
            <a:pPr lvl="0" eaLnBrk="0" fontAlgn="base" hangingPunct="0">
              <a:spcBef>
                <a:spcPct val="0"/>
              </a:spcBef>
              <a:spcAft>
                <a:spcPct val="0"/>
              </a:spcAft>
            </a:pPr>
            <a:endParaRPr kumimoji="0" lang="en-US" sz="16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	As the Green Bee Environmental Ethic Consultants, it is our prerogative to apply the environmental ethics assessment tool to our own campus: St. Ambrose University.  It is our hope, however, that it will be applied to college campuses across Iowa.  The ethical instrument’s 12 rubrics, which reflect the four duties derived from our ethical formula, serve as a guide in establishing a “green campus” initiative.  This high goal trumps all others if we wish to reduce or even eliminate our carbon footprint.</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4755" name="Rectangle 3"/>
          <p:cNvSpPr>
            <a:spLocks noGrp="1" noChangeArrowheads="1"/>
          </p:cNvSpPr>
          <p:nvPr>
            <p:ph type="title"/>
          </p:nvPr>
        </p:nvSpPr>
        <p:spPr/>
        <p:txBody>
          <a:bodyPr/>
          <a:lstStyle/>
          <a:p>
            <a:r>
              <a:rPr lang="en-US" sz="2400" dirty="0" smtClean="0">
                <a:latin typeface="Bookman Old Style" pitchFamily="18" charset="0"/>
              </a:rPr>
              <a:t>A final note</a:t>
            </a:r>
            <a:br>
              <a:rPr lang="en-US" sz="2400" dirty="0" smtClean="0">
                <a:latin typeface="Bookman Old Style" pitchFamily="18" charset="0"/>
              </a:rPr>
            </a:br>
            <a:r>
              <a:rPr lang="en-US" sz="2400" dirty="0" smtClean="0">
                <a:latin typeface="Bookman Old Style" pitchFamily="18" charset="0"/>
              </a:rPr>
              <a:t>Redistributive Sacrifice </a:t>
            </a:r>
            <a:r>
              <a:rPr lang="en-US" sz="2400" dirty="0">
                <a:latin typeface="Bookman Old Style" pitchFamily="18" charset="0"/>
              </a:rPr>
              <a:t>for the greater good</a:t>
            </a:r>
          </a:p>
        </p:txBody>
      </p:sp>
      <p:sp>
        <p:nvSpPr>
          <p:cNvPr id="74756" name="Rectangle 4"/>
          <p:cNvSpPr>
            <a:spLocks noGrp="1" noChangeArrowheads="1"/>
          </p:cNvSpPr>
          <p:nvPr>
            <p:ph type="body" idx="1"/>
          </p:nvPr>
        </p:nvSpPr>
        <p:spPr>
          <a:xfrm>
            <a:off x="381000" y="1371600"/>
            <a:ext cx="8229600" cy="4525963"/>
          </a:xfrm>
        </p:spPr>
        <p:txBody>
          <a:bodyPr>
            <a:normAutofit fontScale="92500" lnSpcReduction="10000"/>
          </a:bodyPr>
          <a:lstStyle/>
          <a:p>
            <a:r>
              <a:rPr lang="en-US" sz="2400" dirty="0" smtClean="0">
                <a:latin typeface="Bookman Old Style" pitchFamily="18" charset="0"/>
              </a:rPr>
              <a:t>Most environmentally ethical duties will not “pay back” as if on the investment: we must do them anyway.  To pursue only strategies that are economically expedient is to fail, both practically and morally.</a:t>
            </a:r>
          </a:p>
          <a:p>
            <a:r>
              <a:rPr lang="en-US" sz="2400" dirty="0" smtClean="0">
                <a:latin typeface="Bookman Old Style" pitchFamily="18" charset="0"/>
              </a:rPr>
              <a:t>Distinguish </a:t>
            </a:r>
            <a:r>
              <a:rPr lang="en-US" sz="2400" dirty="0">
                <a:latin typeface="Bookman Old Style" pitchFamily="18" charset="0"/>
              </a:rPr>
              <a:t>between ‘standard of living’ and ‘quality of life’ </a:t>
            </a:r>
          </a:p>
          <a:p>
            <a:r>
              <a:rPr lang="en-US" sz="2400" dirty="0">
                <a:latin typeface="Bookman Old Style" pitchFamily="18" charset="0"/>
              </a:rPr>
              <a:t>To care for anything is to accept the responsibility to put its good ahead of one’s own</a:t>
            </a:r>
          </a:p>
          <a:p>
            <a:r>
              <a:rPr lang="en-US" sz="2400" dirty="0">
                <a:latin typeface="Bookman Old Style" pitchFamily="18" charset="0"/>
              </a:rPr>
              <a:t>Ecological crises are so many, and so profound that they cannot be resolved without human suffering</a:t>
            </a:r>
          </a:p>
          <a:p>
            <a:r>
              <a:rPr lang="en-US" sz="2400" dirty="0">
                <a:solidFill>
                  <a:schemeClr val="bg1"/>
                </a:solidFill>
                <a:latin typeface="Bookman Old Style" pitchFamily="18" charset="0"/>
              </a:rPr>
              <a:t>Deliberate, loving suffering, it turns out, is not only beneficial to nature, but is the fullest expression of our humanity: the highest good.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P1000489"/>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michigan clipp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eaLnBrk="1" hangingPunct="1"/>
            <a:r>
              <a:rPr lang="en-US" sz="1800" dirty="0" smtClean="0">
                <a:latin typeface="Bookman Old Style" pitchFamily="18" charset="0"/>
              </a:rPr>
              <a:t>ANTHROPOCENTRIST ENVIRONMENTALISM</a:t>
            </a:r>
            <a:r>
              <a:rPr lang="en-US" sz="1800" dirty="0" smtClean="0">
                <a:latin typeface="Bookman Old Style" pitchFamily="18" charset="0"/>
              </a:rPr>
              <a:t>:</a:t>
            </a:r>
            <a:br>
              <a:rPr lang="en-US" sz="1800" dirty="0" smtClean="0">
                <a:latin typeface="Bookman Old Style" pitchFamily="18" charset="0"/>
              </a:rPr>
            </a:br>
            <a:r>
              <a:rPr lang="en-US" sz="1800" dirty="0" smtClean="0">
                <a:latin typeface="Bookman Old Style" pitchFamily="18" charset="0"/>
              </a:rPr>
              <a:t>“SPACE-SHIP” EARTH</a:t>
            </a:r>
          </a:p>
        </p:txBody>
      </p:sp>
      <p:sp>
        <p:nvSpPr>
          <p:cNvPr id="8196"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etosha waterhol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7" name="Rectangle 2"/>
          <p:cNvSpPr>
            <a:spLocks noGrp="1" noChangeArrowheads="1"/>
          </p:cNvSpPr>
          <p:nvPr>
            <p:ph type="title"/>
          </p:nvPr>
        </p:nvSpPr>
        <p:spPr/>
        <p:txBody>
          <a:bodyPr>
            <a:normAutofit fontScale="90000"/>
          </a:bodyPr>
          <a:lstStyle/>
          <a:p>
            <a:pPr eaLnBrk="1" hangingPunct="1"/>
            <a:r>
              <a:rPr lang="en-US" sz="4000" dirty="0" smtClean="0"/>
              <a:t>ECOCENTRIC  ENVIRONMENTALISM: “community</a:t>
            </a:r>
            <a:r>
              <a:rPr lang="en-US" sz="4000" dirty="0" smtClean="0"/>
              <a:t>” earth</a:t>
            </a:r>
          </a:p>
        </p:txBody>
      </p:sp>
      <p:sp>
        <p:nvSpPr>
          <p:cNvPr id="11268"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school of athen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4578" name="Rectangle 2"/>
          <p:cNvSpPr>
            <a:spLocks noGrp="1" noChangeArrowheads="1"/>
          </p:cNvSpPr>
          <p:nvPr>
            <p:ph type="title"/>
          </p:nvPr>
        </p:nvSpPr>
        <p:spPr>
          <a:xfrm>
            <a:off x="0" y="914400"/>
            <a:ext cx="9144000" cy="1143000"/>
          </a:xfrm>
        </p:spPr>
        <p:txBody>
          <a:bodyPr>
            <a:normAutofit fontScale="90000"/>
          </a:bodyPr>
          <a:lstStyle/>
          <a:p>
            <a:r>
              <a:rPr lang="en-US" dirty="0" smtClean="0">
                <a:latin typeface="Bookman Old Style" pitchFamily="18" charset="0"/>
              </a:rPr>
              <a:t>DEONTOLOGICAL</a:t>
            </a:r>
            <a:br>
              <a:rPr lang="en-US" dirty="0" smtClean="0">
                <a:latin typeface="Bookman Old Style" pitchFamily="18" charset="0"/>
              </a:rPr>
            </a:br>
            <a:r>
              <a:rPr lang="en-US" dirty="0" smtClean="0">
                <a:latin typeface="Bookman Old Style" pitchFamily="18" charset="0"/>
              </a:rPr>
              <a:t>EUDAIMONISM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049"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Four Duties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solidFill>
                <a:srgbClr val="000000"/>
              </a:solidFill>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solidFill>
                <a:srgbClr val="000000"/>
              </a:solidFill>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 </a:t>
            </a:r>
            <a:r>
              <a:rPr lang="en-US" sz="2800" dirty="0" smtClean="0">
                <a:solidFill>
                  <a:srgbClr val="000000"/>
                </a:solidFill>
                <a:latin typeface="Times New Roman" pitchFamily="18" charset="0"/>
                <a:ea typeface="Cambria" pitchFamily="18" charset="0"/>
                <a:cs typeface="Times New Roman" pitchFamily="18" charset="0"/>
              </a:rPr>
              <a:t>…</a:t>
            </a:r>
            <a:r>
              <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must be met if the ethical formula is to be adhered to.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to the future—both human and the rest of nature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to the environment, or the earth’s ecosystems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to communal human flourishing, esp. the poor</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US" sz="2800" dirty="0" smtClean="0">
                <a:solidFill>
                  <a:srgbClr val="000000"/>
                </a:solidFill>
                <a:latin typeface="Times New Roman" pitchFamily="18" charset="0"/>
                <a:ea typeface="Cambria" pitchFamily="18" charset="0"/>
                <a:cs typeface="Times New Roman" pitchFamily="18" charset="0"/>
              </a:rPr>
              <a:t>…a</a:t>
            </a:r>
            <a:r>
              <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nd, directed particularly to those who benefit most from the practices which cause environmental destruction…</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800" dirty="0">
                <a:solidFill>
                  <a:srgbClr val="000000"/>
                </a:solidFill>
                <a:latin typeface="Times New Roman" pitchFamily="18" charset="0"/>
                <a:ea typeface="Cambria" pitchFamily="18" charset="0"/>
                <a:cs typeface="Times New Roman" pitchFamily="18" charset="0"/>
              </a:rPr>
              <a:t>t</a:t>
            </a:r>
            <a:r>
              <a:rPr kumimoji="0" lang="en-US" sz="28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he duty to suffer for the sake of the greater good.  </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8913"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Shades of Green</a:t>
            </a:r>
          </a:p>
          <a:p>
            <a:pPr marL="0" marR="0" lvl="0" indent="457200" algn="l" defTabSz="914400" rtl="0" eaLnBrk="1" fontAlgn="base" latinLnBrk="0" hangingPunct="1">
              <a:lnSpc>
                <a:spcPct val="100000"/>
              </a:lnSpc>
              <a:spcBef>
                <a:spcPct val="0"/>
              </a:spcBef>
              <a:spcAft>
                <a:spcPct val="0"/>
              </a:spcAft>
              <a:buClrTx/>
              <a:buSzTx/>
              <a:buFontTx/>
              <a:buNone/>
              <a:tabLst/>
            </a:pPr>
            <a:endParaRPr lang="en-US" sz="2400" b="1" u="sng" dirty="0">
              <a:solidFill>
                <a:srgbClr val="000000"/>
              </a:solidFill>
              <a:latin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2400" b="1" i="0" u="sng"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The shades of green represent the grades we are going to give</a:t>
            </a:r>
          </a:p>
          <a:p>
            <a:pPr marL="0" marR="0" lvl="0" indent="457200" algn="l" defTabSz="914400" rtl="0" eaLnBrk="0" fontAlgn="base" latinLnBrk="0" hangingPunct="0">
              <a:lnSpc>
                <a:spcPct val="100000"/>
              </a:lnSpc>
              <a:spcBef>
                <a:spcPct val="0"/>
              </a:spcBef>
              <a:spcAft>
                <a:spcPct val="0"/>
              </a:spcAft>
              <a:buClrTx/>
              <a:buSzTx/>
              <a:buFontTx/>
              <a:buNone/>
              <a:tabLst/>
            </a:pPr>
            <a:endParaRPr lang="en-US" sz="2400" dirty="0">
              <a:solidFill>
                <a:srgbClr val="000000"/>
              </a:solidFill>
              <a:latin typeface="Times New Roman" pitchFamily="18" charset="0"/>
              <a:ea typeface="Cambria"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Forest green represents the highest score that the campus is able to receive if it has an “outstanding” performance in implementing green campus practices.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Emerald green represents a “good” score.  The campus is almost currently attaining fully green campus status.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Lawn green represents a “moderate” score.  It means that the campus promotes actions that neither harm nor help the environment.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The olive green represents a “satisfactory” score.  The score means that the campus acts only in a minimal passing level.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Sea green is the lowest score that the campus can get.  This means that a campus fails to implement any initiative of being green. Its performance is “poor.”</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r>
              <a:rPr lang="en-US" sz="2000" dirty="0" smtClean="0"/>
              <a:t>DUTY TO THE FUTURE</a:t>
            </a:r>
            <a:br>
              <a:rPr lang="en-US" sz="2000" dirty="0" smtClean="0"/>
            </a:br>
            <a:r>
              <a:rPr lang="en-US" sz="2000" dirty="0" smtClean="0"/>
              <a:t/>
            </a:r>
            <a:br>
              <a:rPr lang="en-US" sz="2000" dirty="0" smtClean="0"/>
            </a:br>
            <a:r>
              <a:rPr lang="en-US" sz="2000" dirty="0" smtClean="0"/>
              <a:t>To </a:t>
            </a:r>
            <a:r>
              <a:rPr lang="en-US" sz="2000" dirty="0"/>
              <a:t>ensure the sustainability of future generations and ecosystems, </a:t>
            </a:r>
            <a:r>
              <a:rPr lang="en-US" sz="2000" dirty="0" smtClean="0"/>
              <a:t>we ought to develop guidelines </a:t>
            </a:r>
            <a:r>
              <a:rPr lang="en-US" sz="2000" dirty="0"/>
              <a:t>that follow “a maximum of … imposed social discipline [that] can ensure the subordination of [the] present advantages to the long-term exigencies of the future” must be developed (Jonas 142). </a:t>
            </a:r>
            <a:r>
              <a:rPr lang="en-US" sz="2000" dirty="0" smtClean="0"/>
              <a:t/>
            </a:r>
            <a:br>
              <a:rPr lang="en-US" sz="2000" dirty="0" smtClean="0"/>
            </a:br>
            <a:r>
              <a:rPr lang="en-US" sz="2000" dirty="0"/>
              <a:t/>
            </a:r>
            <a:br>
              <a:rPr lang="en-US" sz="2000" dirty="0"/>
            </a:br>
            <a:r>
              <a:rPr lang="en-US" sz="2000" dirty="0"/>
              <a:t>Our duty to the future develops the following changes that ought to be made: ensure the sustainability of humankind and ecosystems, reduce consumption of resources, and increase investment in alternative energies. </a:t>
            </a:r>
            <a:r>
              <a:rPr lang="en-US" sz="2000" dirty="0" smtClean="0"/>
              <a:t/>
            </a:r>
            <a:br>
              <a:rPr lang="en-US" sz="2000" dirty="0" smtClean="0"/>
            </a:br>
            <a:r>
              <a:rPr lang="en-US" sz="2000" dirty="0"/>
              <a:t/>
            </a:r>
            <a:br>
              <a:rPr lang="en-US" sz="2000" dirty="0"/>
            </a:br>
            <a:r>
              <a:rPr lang="en-US" sz="2000" dirty="0" smtClean="0"/>
              <a:t>By </a:t>
            </a:r>
            <a:r>
              <a:rPr lang="en-US" sz="2000" dirty="0"/>
              <a:t>making these changes, our generation will be able to effectively reduce our carbon footprint and pass on the resources that were given to us from past generations in an equal, if not better, state. Along with passing down the resources that were given to us, our generation will pass down the knowledge and moral ability to take care of the planet and continue the efforts at revival of ecosystems.</a:t>
            </a:r>
            <a:br>
              <a:rPr lang="en-US" sz="2000" dirty="0"/>
            </a:b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2090</Words>
  <Application>Microsoft Office PowerPoint</Application>
  <PresentationFormat>On-screen Show (4:3)</PresentationFormat>
  <Paragraphs>303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vt:lpstr>
      <vt:lpstr>Slide 2</vt:lpstr>
      <vt:lpstr>Slide 3</vt:lpstr>
      <vt:lpstr>ANTHROPOCENTRIST ENVIRONMENTALISM: “SPACE-SHIP” EARTH</vt:lpstr>
      <vt:lpstr>ECOCENTRIC  ENVIRONMENTALISM: “community” earth</vt:lpstr>
      <vt:lpstr>DEONTOLOGICAL EUDAIMONISM</vt:lpstr>
      <vt:lpstr>Slide 7</vt:lpstr>
      <vt:lpstr>Slide 8</vt:lpstr>
      <vt:lpstr>DUTY TO THE FUTURE  To ensure the sustainability of future generations and ecosystems, we ought to develop guidelines that follow “a maximum of … imposed social discipline [that] can ensure the subordination of [the] present advantages to the long-term exigencies of the future” must be developed (Jonas 142).   Our duty to the future develops the following changes that ought to be made: ensure the sustainability of humankind and ecosystems, reduce consumption of resources, and increase investment in alternative energies.   By making these changes, our generation will be able to effectively reduce our carbon footprint and pass on the resources that were given to us from past generations in an equal, if not better, state. Along with passing down the resources that were given to us, our generation will pass down the knowledge and moral ability to take care of the planet and continue the efforts at revival of ecosystems. </vt:lpstr>
      <vt:lpstr>Slide 10</vt:lpstr>
      <vt:lpstr>Duty to nature </vt:lpstr>
      <vt:lpstr>Slide 12</vt:lpstr>
      <vt:lpstr>Duty to human flourishing</vt:lpstr>
      <vt:lpstr>Slide 14</vt:lpstr>
      <vt:lpstr>Duty to suffer</vt:lpstr>
      <vt:lpstr>Slide 16</vt:lpstr>
      <vt:lpstr>Slide 17</vt:lpstr>
      <vt:lpstr>PRIMARY SOURCES  Thomas Aquinas: Summa Theologicae  Hans Jonas: An Ethic of Responsibility  Immanuel Kant: groundwork of the metaphysic of morals worldwatch institute </vt:lpstr>
      <vt:lpstr>The rubrics for our environmental ethic were applied to five general areas of the campus</vt:lpstr>
      <vt:lpstr>1.)  EDUCATION</vt:lpstr>
      <vt:lpstr>Slide 21</vt:lpstr>
      <vt:lpstr>Slide 22</vt:lpstr>
      <vt:lpstr>Slide 23</vt:lpstr>
      <vt:lpstr>.  </vt:lpstr>
      <vt:lpstr>Slide 25</vt:lpstr>
      <vt:lpstr>Slide 26</vt:lpstr>
      <vt:lpstr>Slide 27</vt:lpstr>
      <vt:lpstr>Slide 28</vt:lpstr>
      <vt:lpstr>A final note Redistributive Sacrifice for the greater good</vt:lpstr>
    </vt:vector>
  </TitlesOfParts>
  <Company>St. Ambrose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rg0042511</dc:creator>
  <cp:lastModifiedBy>rg0042511</cp:lastModifiedBy>
  <cp:revision>15</cp:revision>
  <dcterms:created xsi:type="dcterms:W3CDTF">2009-04-17T17:27:25Z</dcterms:created>
  <dcterms:modified xsi:type="dcterms:W3CDTF">2009-04-17T19:16:18Z</dcterms:modified>
</cp:coreProperties>
</file>