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70" r:id="rId5"/>
    <p:sldId id="267" r:id="rId6"/>
    <p:sldId id="269" r:id="rId7"/>
    <p:sldId id="273" r:id="rId8"/>
    <p:sldId id="272" r:id="rId9"/>
    <p:sldId id="258" r:id="rId10"/>
    <p:sldId id="259" r:id="rId11"/>
    <p:sldId id="257" r:id="rId12"/>
    <p:sldId id="271" r:id="rId13"/>
    <p:sldId id="274" r:id="rId14"/>
    <p:sldId id="263" r:id="rId15"/>
    <p:sldId id="264" r:id="rId16"/>
    <p:sldId id="26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C77C-70FE-4A38-A348-F3E6850A39EB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7F29-D360-4D09-B9F8-1FBC961FE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C77C-70FE-4A38-A348-F3E6850A39EB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7F29-D360-4D09-B9F8-1FBC961FE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C77C-70FE-4A38-A348-F3E6850A39EB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7F29-D360-4D09-B9F8-1FBC961FE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C77C-70FE-4A38-A348-F3E6850A39EB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7F29-D360-4D09-B9F8-1FBC961FE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C77C-70FE-4A38-A348-F3E6850A39EB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7F29-D360-4D09-B9F8-1FBC961FE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C77C-70FE-4A38-A348-F3E6850A39EB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7F29-D360-4D09-B9F8-1FBC961FE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C77C-70FE-4A38-A348-F3E6850A39EB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7F29-D360-4D09-B9F8-1FBC961FE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C77C-70FE-4A38-A348-F3E6850A39EB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7F29-D360-4D09-B9F8-1FBC961FE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C77C-70FE-4A38-A348-F3E6850A39EB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7F29-D360-4D09-B9F8-1FBC961FE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C77C-70FE-4A38-A348-F3E6850A39EB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7F29-D360-4D09-B9F8-1FBC961FE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C77C-70FE-4A38-A348-F3E6850A39EB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7F29-D360-4D09-B9F8-1FBC961FE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9C77C-70FE-4A38-A348-F3E6850A39EB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67F29-D360-4D09-B9F8-1FBC961FE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urmysunshineblog.com/wp-content/uploads/2009/02/green-earth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5855546" cy="579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1470025"/>
          </a:xfrm>
        </p:spPr>
        <p:txBody>
          <a:bodyPr/>
          <a:lstStyle/>
          <a:p>
            <a:r>
              <a:rPr lang="en-US" b="1" dirty="0" smtClean="0"/>
              <a:t>QUAD CITIES INTERCOLLEGIATE SUSTAINABILITY SUMMIT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Black Hawk College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Dr. Todd </a:t>
            </a:r>
            <a:r>
              <a:rPr lang="en-US" dirty="0" err="1" smtClean="0">
                <a:solidFill>
                  <a:schemeClr val="tx1"/>
                </a:solidFill>
              </a:rPr>
              <a:t>Linscott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linscottt@bhc.edu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746" name="Picture 2" descr="http://www.rboblee.com/moodle/file.php/1/BHC_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05200"/>
            <a:ext cx="1247321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http://www.modot.org/stormwater/images/Storm-Water-Coll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429000"/>
            <a:ext cx="3810000" cy="3333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Curricula:  Green Training</a:t>
            </a:r>
            <a:br>
              <a:rPr lang="en-US" dirty="0" smtClean="0"/>
            </a:br>
            <a:r>
              <a:rPr lang="en-US" dirty="0" smtClean="0"/>
              <a:t>Trade and Industrial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4102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Certified Indoor Air Quality Manager</a:t>
            </a:r>
          </a:p>
          <a:p>
            <a:r>
              <a:rPr lang="en-US" sz="3400" dirty="0" smtClean="0"/>
              <a:t>Certified Indoor Environmentalist </a:t>
            </a:r>
          </a:p>
          <a:p>
            <a:r>
              <a:rPr lang="en-US" sz="3400" dirty="0" smtClean="0"/>
              <a:t>Certified Microbial Investigator </a:t>
            </a:r>
          </a:p>
          <a:p>
            <a:r>
              <a:rPr lang="en-US" sz="3400" dirty="0" smtClean="0"/>
              <a:t>Fundamentals of Solar Hot Water Heating</a:t>
            </a:r>
          </a:p>
          <a:p>
            <a:r>
              <a:rPr lang="en-US" sz="3400" dirty="0" smtClean="0"/>
              <a:t>Home Energy Analyst </a:t>
            </a:r>
          </a:p>
          <a:p>
            <a:r>
              <a:rPr lang="en-US" sz="3400" dirty="0" smtClean="0"/>
              <a:t>Intro to Building Energy Efficiency</a:t>
            </a:r>
          </a:p>
          <a:p>
            <a:r>
              <a:rPr lang="en-US" sz="3400" dirty="0" smtClean="0"/>
              <a:t>Photovoltaic System Design &amp; Installation</a:t>
            </a:r>
          </a:p>
          <a:p>
            <a:r>
              <a:rPr lang="en-US" sz="3400" dirty="0" smtClean="0"/>
              <a:t>Weatherization Energy Auditor</a:t>
            </a:r>
          </a:p>
          <a:p>
            <a:r>
              <a:rPr lang="en-US" sz="3400" dirty="0" smtClean="0"/>
              <a:t>Certified Compliance Inspector of Storm water </a:t>
            </a:r>
          </a:p>
          <a:p>
            <a:r>
              <a:rPr lang="en-US" sz="3400" dirty="0" smtClean="0"/>
              <a:t>Certified Preparer of SWPPP</a:t>
            </a:r>
          </a:p>
          <a:p>
            <a:r>
              <a:rPr lang="en-US" sz="3400" dirty="0" smtClean="0"/>
              <a:t>Storm water Subcontractor Short Course </a:t>
            </a:r>
          </a:p>
          <a:p>
            <a:r>
              <a:rPr lang="en-US" sz="3400" dirty="0" smtClean="0"/>
              <a:t>Green Driving Techniques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 descr="http://www.bhc.edu/images/pages/N88/recycle%20light%20bul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0" cy="1143001"/>
          </a:xfrm>
          <a:prstGeom prst="rect">
            <a:avLst/>
          </a:prstGeom>
          <a:noFill/>
        </p:spPr>
      </p:pic>
      <p:pic>
        <p:nvPicPr>
          <p:cNvPr id="6" name="Picture 3" descr="http://www.bhc.edu/images/pages/N88/recycle%20light%20bul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1"/>
          </a:xfrm>
          <a:prstGeom prst="rect">
            <a:avLst/>
          </a:prstGeom>
          <a:noFill/>
        </p:spPr>
      </p:pic>
      <p:pic>
        <p:nvPicPr>
          <p:cNvPr id="22534" name="Picture 6" descr="http://alliance-enviro.com/images/uploads/Mold_Bathro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143000"/>
            <a:ext cx="3124200" cy="2329684"/>
          </a:xfrm>
          <a:prstGeom prst="rect">
            <a:avLst/>
          </a:prstGeom>
          <a:noFill/>
        </p:spPr>
      </p:pic>
      <p:pic>
        <p:nvPicPr>
          <p:cNvPr id="22536" name="Picture 8" descr="cover-csi-miami.jpg image by codl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0912" y="1066800"/>
            <a:ext cx="1463088" cy="1540347"/>
          </a:xfrm>
          <a:prstGeom prst="rect">
            <a:avLst/>
          </a:prstGeom>
          <a:noFill/>
        </p:spPr>
      </p:pic>
      <p:pic>
        <p:nvPicPr>
          <p:cNvPr id="22540" name="Picture 12" descr="http://www.broad.mit.edu/annotation/genome/rhizopus_oryzae/assets/tree-rhizopu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34275" y="5624379"/>
            <a:ext cx="1609725" cy="1233621"/>
          </a:xfrm>
          <a:prstGeom prst="rect">
            <a:avLst/>
          </a:prstGeom>
          <a:noFill/>
        </p:spPr>
      </p:pic>
      <p:pic>
        <p:nvPicPr>
          <p:cNvPr id="22542" name="Picture 14" descr="Council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1143000"/>
            <a:ext cx="981075" cy="930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Curricula: Sustainable Energy certificate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685800"/>
            <a:ext cx="6553200" cy="6629400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/>
              <a:t>1</a:t>
            </a:r>
            <a:r>
              <a:rPr lang="en-US" sz="2600" b="1" dirty="0"/>
              <a:t>.)   </a:t>
            </a:r>
            <a:r>
              <a:rPr lang="en-US" sz="2600" dirty="0"/>
              <a:t> </a:t>
            </a:r>
            <a:r>
              <a:rPr lang="en-US" sz="2600" b="1" dirty="0"/>
              <a:t>Sustainable </a:t>
            </a:r>
            <a:r>
              <a:rPr lang="en-US" sz="2600" b="1" dirty="0" smtClean="0"/>
              <a:t>Energy </a:t>
            </a:r>
            <a:r>
              <a:rPr lang="en-US" sz="2600" b="1" dirty="0"/>
              <a:t>Systems </a:t>
            </a:r>
            <a:r>
              <a:rPr lang="en-US" sz="2600" b="1" dirty="0" smtClean="0"/>
              <a:t>I</a:t>
            </a:r>
            <a:endParaRPr lang="en-US" sz="2600" b="1" dirty="0"/>
          </a:p>
          <a:p>
            <a:r>
              <a:rPr lang="en-US" sz="2600" b="1" dirty="0"/>
              <a:t>2.)    Sustainable </a:t>
            </a:r>
            <a:r>
              <a:rPr lang="en-US" sz="2600" b="1" dirty="0" smtClean="0"/>
              <a:t>Energy </a:t>
            </a:r>
            <a:r>
              <a:rPr lang="en-US" sz="2600" b="1" dirty="0"/>
              <a:t>Systems </a:t>
            </a:r>
            <a:r>
              <a:rPr lang="en-US" sz="2600" b="1" dirty="0" smtClean="0"/>
              <a:t>II </a:t>
            </a:r>
          </a:p>
          <a:p>
            <a:pPr lvl="1"/>
            <a:r>
              <a:rPr lang="en-US" sz="2600" dirty="0" smtClean="0"/>
              <a:t>1. To develop a broad perspective and nuanced understanding of energy sources and flows.</a:t>
            </a:r>
          </a:p>
          <a:p>
            <a:pPr lvl="1"/>
            <a:r>
              <a:rPr lang="en-US" sz="2600" dirty="0" smtClean="0"/>
              <a:t>2. To become well-versed in the current state of the art in energy conversion and storage, as well as near- and far-term technologies that may impact the field.</a:t>
            </a:r>
          </a:p>
          <a:p>
            <a:pPr lvl="1"/>
            <a:r>
              <a:rPr lang="en-US" sz="2600" dirty="0" smtClean="0"/>
              <a:t>3. To gain the skills necessary to create projects utilizing novel ambient energy supplies, and to measure and monitor the energy usage in those projects.</a:t>
            </a:r>
          </a:p>
          <a:p>
            <a:pPr lvl="1"/>
            <a:r>
              <a:rPr lang="en-US" sz="2600" dirty="0" smtClean="0"/>
              <a:t>4. To develop a larger-scale group project utilizing a currently available renewable energy supply.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1506" name="Picture 2" descr="http://www.wbgu.de/Images/jg2003_titel_big_en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685800"/>
            <a:ext cx="2819400" cy="433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38800" cy="6858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Middle/High School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791200" cy="6858000"/>
          </a:xfrm>
        </p:spPr>
        <p:txBody>
          <a:bodyPr>
            <a:normAutofit fontScale="40000" lnSpcReduction="20000"/>
          </a:bodyPr>
          <a:lstStyle/>
          <a:p>
            <a:r>
              <a:rPr lang="en-US" sz="6000" dirty="0" smtClean="0"/>
              <a:t> NSF grant “Innovations in Engineering Technology Education”  </a:t>
            </a:r>
          </a:p>
          <a:p>
            <a:pPr lvl="1"/>
            <a:r>
              <a:rPr lang="en-US" sz="5600" dirty="0" smtClean="0"/>
              <a:t>Use of advanced learning tools in the college classroom and spark interest in engineering technology with middle &amp; high school students</a:t>
            </a:r>
          </a:p>
          <a:p>
            <a:r>
              <a:rPr lang="en-US" sz="6000" dirty="0" smtClean="0"/>
              <a:t>Introduce alternative energy in the K-12 system that will encourage / enable students to continue their education at BHC</a:t>
            </a:r>
          </a:p>
          <a:p>
            <a:r>
              <a:rPr lang="en-US" sz="6000" dirty="0" smtClean="0"/>
              <a:t>Creation of a sustainable energy 3-D Simulator / Calculator </a:t>
            </a:r>
          </a:p>
          <a:p>
            <a:pPr lvl="1"/>
            <a:r>
              <a:rPr lang="en-US" sz="6000" dirty="0" smtClean="0"/>
              <a:t> wind, solar, biomass, and geothermal</a:t>
            </a:r>
          </a:p>
          <a:p>
            <a:pPr lvl="1"/>
            <a:r>
              <a:rPr lang="en-US" sz="6000" dirty="0" smtClean="0"/>
              <a:t> 3-D rapid graphics</a:t>
            </a:r>
          </a:p>
          <a:p>
            <a:pPr lvl="1"/>
            <a:r>
              <a:rPr lang="en-US" sz="6000" dirty="0" smtClean="0"/>
              <a:t>Development of a feature-rich interactive website entitled, “ Are you Ready?”</a:t>
            </a:r>
          </a:p>
          <a:p>
            <a:r>
              <a:rPr lang="en-US" sz="6000" dirty="0" smtClean="0"/>
              <a:t>Engineering Technology Camp for teenagers  June , 2009</a:t>
            </a:r>
          </a:p>
          <a:p>
            <a:pPr lvl="1"/>
            <a:endParaRPr lang="en-US" sz="3800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438400"/>
            <a:ext cx="3505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5240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dirty="0" smtClean="0"/>
              <a:t>“The Answer, My Friend is Blowing in the wind”</a:t>
            </a:r>
            <a:endParaRPr lang="en-US" dirty="0"/>
          </a:p>
        </p:txBody>
      </p:sp>
      <p:pic>
        <p:nvPicPr>
          <p:cNvPr id="4" name="Content Placeholder 3" descr="Site 0007 full tower view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0700" y="1524000"/>
            <a:ext cx="3543300" cy="4724400"/>
          </a:xfrm>
        </p:spPr>
      </p:pic>
      <p:sp>
        <p:nvSpPr>
          <p:cNvPr id="5" name="Rectangle 4"/>
          <p:cNvSpPr/>
          <p:nvPr/>
        </p:nvSpPr>
        <p:spPr>
          <a:xfrm>
            <a:off x="304800" y="1861572"/>
            <a:ext cx="49530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  <a:buClr>
                <a:srgbClr val="003399"/>
              </a:buClr>
              <a:buFontTx/>
              <a:buChar char="•"/>
            </a:pPr>
            <a:r>
              <a:rPr lang="en-US" sz="2800" dirty="0" smtClean="0">
                <a:latin typeface="Arial" pitchFamily="34" charset="0"/>
              </a:rPr>
              <a:t> Government  mandates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Clr>
                <a:srgbClr val="003399"/>
              </a:buClr>
              <a:buFontTx/>
              <a:buChar char="•"/>
            </a:pPr>
            <a:r>
              <a:rPr lang="en-US" sz="2800" dirty="0" smtClean="0">
                <a:latin typeface="Arial" pitchFamily="34" charset="0"/>
              </a:rPr>
              <a:t> Deregulated markets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Clr>
                <a:srgbClr val="003399"/>
              </a:buClr>
              <a:buFontTx/>
              <a:buChar char="•"/>
            </a:pPr>
            <a:r>
              <a:rPr lang="en-US" sz="2800" dirty="0" smtClean="0">
                <a:latin typeface="Arial" pitchFamily="34" charset="0"/>
              </a:rPr>
              <a:t> Grant  availability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Clr>
                <a:srgbClr val="003399"/>
              </a:buClr>
              <a:buFontTx/>
              <a:buChar char="•"/>
            </a:pPr>
            <a:endParaRPr lang="en-US" sz="2800" dirty="0" smtClean="0"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latin typeface="Arial" pitchFamily="34" charset="0"/>
              </a:rPr>
              <a:t> Deregulation of electrical system in Illinois January 1, 2007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latin typeface="Arial" pitchFamily="34" charset="0"/>
              </a:rPr>
              <a:t> Projected 20-35% increase in electrical costs 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Clr>
                <a:srgbClr val="003399"/>
              </a:buClr>
              <a:buFontTx/>
              <a:buChar char="•"/>
            </a:pPr>
            <a:endParaRPr lang="en-US" dirty="0" smtClean="0">
              <a:latin typeface="Arial" pitchFamily="34" charset="0"/>
            </a:endParaRP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Clr>
                <a:srgbClr val="003399"/>
              </a:buClr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46082" name="Picture 2" descr="http://www.whiskyfun.com/Materialforlog10/Dylan-wind-blo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66950" cy="16383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495206" y="6336268"/>
            <a:ext cx="3724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Feasibility Study at BHC Main Campus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Status Quo</a:t>
            </a: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3581400"/>
        </p:xfrm>
        <a:graphic>
          <a:graphicData uri="http://schemas.openxmlformats.org/presentationml/2006/ole">
            <p:oleObj spid="_x0000_s19458" name="Worksheet" r:id="rId3" imgW="6619951" imgH="2886151" progId="Excel.Sheet.8">
              <p:embed/>
            </p:oleObj>
          </a:graphicData>
        </a:graphic>
      </p:graphicFrame>
      <p:graphicFrame>
        <p:nvGraphicFramePr>
          <p:cNvPr id="19459" name="Object 456"/>
          <p:cNvGraphicFramePr>
            <a:graphicFrameLocks noChangeAspect="1"/>
          </p:cNvGraphicFramePr>
          <p:nvPr/>
        </p:nvGraphicFramePr>
        <p:xfrm>
          <a:off x="0" y="3656012"/>
          <a:ext cx="9144000" cy="3201988"/>
        </p:xfrm>
        <a:graphic>
          <a:graphicData uri="http://schemas.openxmlformats.org/presentationml/2006/ole">
            <p:oleObj spid="_x0000_s19459" name="Worksheet" r:id="rId4" imgW="7734300" imgH="28767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solidFill>
            <a:schemeClr val="accent3"/>
          </a:solidFill>
        </p:spPr>
        <p:txBody>
          <a:bodyPr/>
          <a:lstStyle/>
          <a:p>
            <a:pPr eaLnBrk="1" hangingPunct="1"/>
            <a:r>
              <a:rPr lang="en-US" dirty="0" smtClean="0"/>
              <a:t>Expenditure Justification</a:t>
            </a: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6832600" y="35560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3554" name="Picture 2" descr="http://www.gasboiler-buyability.co.uk/wp-content/uploads/reduce-greenhouse-emissions-cleaner-pla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430054" cy="1295400"/>
          </a:xfrm>
          <a:prstGeom prst="rect">
            <a:avLst/>
          </a:prstGeom>
          <a:noFill/>
        </p:spPr>
      </p:pic>
      <p:pic>
        <p:nvPicPr>
          <p:cNvPr id="11" name="Picture 2" descr="http://www.gasboiler-buyability.co.uk/wp-content/uploads/reduce-greenhouse-emissions-cleaner-pla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3946" y="0"/>
            <a:ext cx="1430054" cy="1143000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1219200"/>
            <a:ext cx="56388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US" sz="3600" dirty="0"/>
              <a:t> </a:t>
            </a:r>
            <a:r>
              <a:rPr lang="en-US" sz="3200" dirty="0">
                <a:solidFill>
                  <a:schemeClr val="tx1"/>
                </a:solidFill>
              </a:rPr>
              <a:t>Status </a:t>
            </a:r>
            <a:r>
              <a:rPr lang="en-US" sz="3200" dirty="0" smtClean="0">
                <a:solidFill>
                  <a:schemeClr val="tx1"/>
                </a:solidFill>
              </a:rPr>
              <a:t>Quo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$19.9 million over 30 years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US" sz="3200" dirty="0" smtClean="0"/>
              <a:t> Revenue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Generate $16.4 million + over 30 yrs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Net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chemeClr val="tx2"/>
                </a:solidFill>
              </a:rPr>
              <a:t>$9.2 million + over 30 yrs</a:t>
            </a:r>
            <a:endParaRPr lang="en-US" sz="3200" dirty="0" smtClean="0"/>
          </a:p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0178" name="Picture 2" descr="http://www.chrismadden.co.uk/eco/windfarm-wind-turbin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219200"/>
            <a:ext cx="3238500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143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BHC Main Campus Options</a:t>
            </a:r>
            <a:endParaRPr lang="en-US" dirty="0"/>
          </a:p>
        </p:txBody>
      </p:sp>
      <p:pic>
        <p:nvPicPr>
          <p:cNvPr id="25605" name="Picture 5" descr="20k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2800" y="0"/>
            <a:ext cx="3251200" cy="2438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066800"/>
            <a:ext cx="6172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" pitchFamily="34" charset="0"/>
              </a:rPr>
              <a:t>20 </a:t>
            </a:r>
            <a:r>
              <a:rPr lang="en-US" sz="2400" b="1" dirty="0" err="1" smtClean="0">
                <a:latin typeface="Arial" pitchFamily="34" charset="0"/>
              </a:rPr>
              <a:t>Kw</a:t>
            </a:r>
            <a:r>
              <a:rPr lang="en-US" sz="2400" b="1" dirty="0" smtClean="0">
                <a:latin typeface="Arial" pitchFamily="34" charset="0"/>
              </a:rPr>
              <a:t> Package: </a:t>
            </a:r>
            <a:r>
              <a:rPr lang="en-US" sz="2400" dirty="0" err="1" smtClean="0">
                <a:latin typeface="Verdana" pitchFamily="34" charset="0"/>
              </a:rPr>
              <a:t>ReDriven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M</a:t>
            </a:r>
            <a:r>
              <a:rPr lang="en-US" sz="2400" dirty="0" smtClean="0">
                <a:latin typeface="Verdana" pitchFamily="34" charset="0"/>
              </a:rPr>
              <a:t>anuf</a:t>
            </a:r>
            <a:r>
              <a:rPr lang="en-US" sz="2400" dirty="0" smtClean="0">
                <a:latin typeface="Verdana" pitchFamily="34" charset="0"/>
              </a:rPr>
              <a:t>.</a:t>
            </a:r>
            <a:endParaRPr lang="en-US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FD12.0-20k including generator, blades, flange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20 </a:t>
            </a:r>
            <a:r>
              <a:rPr lang="en-US" sz="2400" dirty="0" err="1" smtClean="0">
                <a:latin typeface="Verdana" pitchFamily="34" charset="0"/>
              </a:rPr>
              <a:t>Kw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ReDriven</a:t>
            </a:r>
            <a:r>
              <a:rPr lang="en-US" sz="2400" dirty="0" smtClean="0">
                <a:latin typeface="Verdana" pitchFamily="34" charset="0"/>
              </a:rPr>
              <a:t> On-Grid Controller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4 </a:t>
            </a:r>
            <a:r>
              <a:rPr lang="en-US" sz="2400" dirty="0" smtClean="0">
                <a:latin typeface="Verdana" pitchFamily="34" charset="0"/>
              </a:rPr>
              <a:t>PVI-6000 Inverters </a:t>
            </a:r>
            <a:endParaRPr lang="en-US" sz="2400" dirty="0" smtClean="0">
              <a:latin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3 Isolation Transformers </a:t>
            </a:r>
            <a:endParaRPr lang="en-US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</a:rPr>
              <a:t>MSRP: </a:t>
            </a:r>
            <a:r>
              <a:rPr lang="en-US" sz="2400" b="1" dirty="0" smtClean="0">
                <a:latin typeface="Arial" pitchFamily="34" charset="0"/>
              </a:rPr>
              <a:t>$42,737.62* </a:t>
            </a:r>
            <a:r>
              <a:rPr lang="en-US" sz="2400" dirty="0" smtClean="0">
                <a:latin typeface="Arial" pitchFamily="34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</a:rPr>
              <a:t>                   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" pitchFamily="34" charset="0"/>
              </a:rPr>
              <a:t>Tower options:</a:t>
            </a:r>
            <a:endParaRPr lang="en-US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20 </a:t>
            </a:r>
            <a:r>
              <a:rPr lang="en-US" sz="2400" dirty="0" err="1" smtClean="0">
                <a:latin typeface="Verdana" pitchFamily="34" charset="0"/>
              </a:rPr>
              <a:t>Kw</a:t>
            </a:r>
            <a:r>
              <a:rPr lang="en-US" sz="2400" dirty="0" smtClean="0">
                <a:latin typeface="Verdana" pitchFamily="34" charset="0"/>
              </a:rPr>
              <a:t> hydraulic tower 18M (59ft) - </a:t>
            </a:r>
            <a:r>
              <a:rPr lang="en-US" sz="2400" b="1" dirty="0" smtClean="0">
                <a:latin typeface="Verdana" pitchFamily="34" charset="0"/>
              </a:rPr>
              <a:t>$13,891.92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20 </a:t>
            </a:r>
            <a:r>
              <a:rPr lang="en-US" sz="2400" dirty="0" err="1" smtClean="0">
                <a:latin typeface="Verdana" pitchFamily="34" charset="0"/>
              </a:rPr>
              <a:t>Kw</a:t>
            </a:r>
            <a:r>
              <a:rPr lang="en-US" sz="2400" dirty="0" smtClean="0">
                <a:latin typeface="Verdana" pitchFamily="34" charset="0"/>
              </a:rPr>
              <a:t> 24M, 30M, AND 36M (80,100,120ft)  </a:t>
            </a:r>
            <a:endParaRPr lang="en-US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</a:rPr>
              <a:t>*Prices do not include shipping and installation. (Total $100,000)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Arial" pitchFamily="34" charset="0"/>
            </a:endParaRPr>
          </a:p>
        </p:txBody>
      </p:sp>
      <p:pic>
        <p:nvPicPr>
          <p:cNvPr id="48130" name="Picture 2" descr="http://www.ecogeek.org/images/image/Magenn2D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552825"/>
            <a:ext cx="3657600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1143000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7106" name="Picture 2" descr="http://www.cartoonstock.com/newscartoons/cartoonists/jlv/lowres/jlvn68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550" y="0"/>
            <a:ext cx="3600450" cy="3581400"/>
          </a:xfrm>
          <a:prstGeom prst="rect">
            <a:avLst/>
          </a:prstGeom>
          <a:noFill/>
        </p:spPr>
      </p:pic>
      <p:pic>
        <p:nvPicPr>
          <p:cNvPr id="47108" name="Picture 4" descr="Recycling Cartoon 48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581400"/>
            <a:ext cx="3657600" cy="327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1600200"/>
            <a:ext cx="487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more information</a:t>
            </a:r>
          </a:p>
          <a:p>
            <a:endParaRPr lang="en-US" sz="2800" dirty="0" smtClean="0"/>
          </a:p>
          <a:p>
            <a:r>
              <a:rPr lang="en-US" sz="2800" dirty="0" smtClean="0"/>
              <a:t>Black Hawk College</a:t>
            </a:r>
          </a:p>
          <a:p>
            <a:r>
              <a:rPr lang="en-US" sz="2800" dirty="0" smtClean="0"/>
              <a:t>6600 34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Ave</a:t>
            </a:r>
          </a:p>
          <a:p>
            <a:r>
              <a:rPr lang="en-US" sz="2800" dirty="0" smtClean="0"/>
              <a:t>Moline, IL 61265</a:t>
            </a:r>
          </a:p>
          <a:p>
            <a:endParaRPr lang="en-US" sz="2800" dirty="0" smtClean="0"/>
          </a:p>
          <a:p>
            <a:r>
              <a:rPr lang="en-US" sz="2800" dirty="0" smtClean="0"/>
              <a:t>Dr. Rose Campbell, VP  </a:t>
            </a:r>
          </a:p>
          <a:p>
            <a:r>
              <a:rPr lang="en-US" sz="2800" dirty="0" smtClean="0"/>
              <a:t>309-796-5043</a:t>
            </a:r>
          </a:p>
          <a:p>
            <a:r>
              <a:rPr lang="en-US" sz="2800" dirty="0" smtClean="0"/>
              <a:t>John Kidwell, Director of Facilities  </a:t>
            </a:r>
          </a:p>
          <a:p>
            <a:r>
              <a:rPr lang="en-US" sz="2800" dirty="0" smtClean="0"/>
              <a:t>309-796-5258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not easy being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2800"/>
            <a:ext cx="4724400" cy="4449763"/>
          </a:xfrm>
        </p:spPr>
        <p:txBody>
          <a:bodyPr/>
          <a:lstStyle/>
          <a:p>
            <a:r>
              <a:rPr lang="en-US" dirty="0" smtClean="0"/>
              <a:t>Changes in consumerism</a:t>
            </a:r>
          </a:p>
          <a:p>
            <a:r>
              <a:rPr lang="en-US" dirty="0" smtClean="0"/>
              <a:t>Planned  obsolescence</a:t>
            </a:r>
          </a:p>
          <a:p>
            <a:r>
              <a:rPr lang="en-US" dirty="0" smtClean="0"/>
              <a:t>Changes in corporate models</a:t>
            </a:r>
          </a:p>
          <a:p>
            <a:r>
              <a:rPr lang="en-US" dirty="0" smtClean="0"/>
              <a:t>Pace of technology</a:t>
            </a:r>
          </a:p>
          <a:p>
            <a:r>
              <a:rPr lang="en-US" dirty="0" smtClean="0"/>
              <a:t>Paradigm shift</a:t>
            </a:r>
          </a:p>
          <a:p>
            <a:endParaRPr lang="en-US" dirty="0"/>
          </a:p>
        </p:txBody>
      </p:sp>
      <p:pic>
        <p:nvPicPr>
          <p:cNvPr id="1026" name="Picture 2" descr="http://agile-elephant.typepad.com/photos/uncategorized/2007/05/24/ker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13125"/>
          </a:xfrm>
          <a:prstGeom prst="rect">
            <a:avLst/>
          </a:prstGeom>
          <a:noFill/>
        </p:spPr>
      </p:pic>
      <p:pic>
        <p:nvPicPr>
          <p:cNvPr id="7" name="Picture 2" descr="http://www.inklinepress.com/beast/beast-cover-2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352800"/>
            <a:ext cx="3914133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Recycling on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Act 415 ILSC 20/3.1 (Institutions of Higher Learning)</a:t>
            </a:r>
          </a:p>
          <a:p>
            <a:r>
              <a:rPr lang="en-US" dirty="0" smtClean="0"/>
              <a:t>By 2000 40% reduction in waste generated (1987)</a:t>
            </a:r>
          </a:p>
          <a:p>
            <a:r>
              <a:rPr lang="en-US" dirty="0" smtClean="0"/>
              <a:t>Land Fill pickups dropped by 50 percent</a:t>
            </a:r>
          </a:p>
          <a:p>
            <a:r>
              <a:rPr lang="en-US" dirty="0" smtClean="0"/>
              <a:t>Recycle old ceiling tiles/buy recycled products</a:t>
            </a:r>
          </a:p>
          <a:p>
            <a:r>
              <a:rPr lang="en-US" dirty="0" smtClean="0"/>
              <a:t>Construction debris (by contact)</a:t>
            </a:r>
          </a:p>
          <a:p>
            <a:r>
              <a:rPr lang="en-US" dirty="0" smtClean="0"/>
              <a:t>Areas to improve?</a:t>
            </a:r>
            <a:endParaRPr lang="en-US" dirty="0"/>
          </a:p>
        </p:txBody>
      </p:sp>
      <p:pic>
        <p:nvPicPr>
          <p:cNvPr id="2052" name="Picture 4" descr="http://3.bp.blogspot.com/_janeCwd_wOI/Sa97n1ROkAI/AAAAAAAAGvA/tzAicOKK3b4/s400/green-eart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5049" y="0"/>
            <a:ext cx="1198951" cy="1143000"/>
          </a:xfrm>
          <a:prstGeom prst="rect">
            <a:avLst/>
          </a:prstGeom>
          <a:noFill/>
        </p:spPr>
      </p:pic>
      <p:pic>
        <p:nvPicPr>
          <p:cNvPr id="2054" name="Picture 6" descr="http://3.bp.blogspot.com/_janeCwd_wOI/Sa97n1ROkAI/AAAAAAAAGvA/tzAicOKK3b4/s400/green-eart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98951" cy="1143000"/>
          </a:xfrm>
          <a:prstGeom prst="rect">
            <a:avLst/>
          </a:prstGeom>
          <a:noFill/>
        </p:spPr>
      </p:pic>
      <p:pic>
        <p:nvPicPr>
          <p:cNvPr id="28674" name="Picture 2" descr="http://images.cdn2.inmagine.com/168nwm/imagesource/is_single0108/ie0898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673600"/>
            <a:ext cx="3276600" cy="218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876800" cy="5257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6400" dirty="0" smtClean="0"/>
          </a:p>
          <a:p>
            <a:r>
              <a:rPr lang="en-US" sz="6400" b="1" dirty="0" smtClean="0"/>
              <a:t>MONITORS $10 and up "events have lower prices"</a:t>
            </a:r>
            <a:r>
              <a:rPr lang="en-US" sz="6400" dirty="0" smtClean="0"/>
              <a:t> </a:t>
            </a:r>
          </a:p>
          <a:p>
            <a:r>
              <a:rPr lang="en-US" sz="6400" b="1" dirty="0" smtClean="0"/>
              <a:t>DEAD OR BAD MONITORS or working monitors alone $10 each</a:t>
            </a:r>
            <a:r>
              <a:rPr lang="en-US" sz="6400" dirty="0" smtClean="0"/>
              <a:t> </a:t>
            </a:r>
          </a:p>
          <a:p>
            <a:r>
              <a:rPr lang="en-US" sz="6400" b="1" dirty="0" smtClean="0"/>
              <a:t>COMPUTERS AND PARTS "NO FEE"</a:t>
            </a:r>
            <a:r>
              <a:rPr lang="en-US" sz="6400" dirty="0" smtClean="0"/>
              <a:t> </a:t>
            </a:r>
          </a:p>
          <a:p>
            <a:r>
              <a:rPr lang="en-US" sz="6400" b="1" dirty="0" err="1" smtClean="0"/>
              <a:t>Playstations</a:t>
            </a:r>
            <a:r>
              <a:rPr lang="en-US" sz="6400" b="1" dirty="0" smtClean="0"/>
              <a:t>, X-Boxes, WII, X-box 360, PS-2, PS-3, And even older gaming systems are accepted. "NO FEE"</a:t>
            </a:r>
            <a:r>
              <a:rPr lang="en-US" sz="6400" dirty="0" smtClean="0"/>
              <a:t> </a:t>
            </a:r>
          </a:p>
          <a:p>
            <a:r>
              <a:rPr lang="en-US" sz="6400" b="1" dirty="0" smtClean="0"/>
              <a:t>Laptops / Notebooks / </a:t>
            </a:r>
            <a:r>
              <a:rPr lang="en-US" sz="6400" b="1" dirty="0" err="1" smtClean="0"/>
              <a:t>touchpads</a:t>
            </a:r>
            <a:r>
              <a:rPr lang="en-US" sz="6400" b="1" dirty="0" smtClean="0"/>
              <a:t> "NO FEE"</a:t>
            </a:r>
            <a:r>
              <a:rPr lang="en-US" sz="6400" dirty="0" smtClean="0"/>
              <a:t> </a:t>
            </a:r>
          </a:p>
          <a:p>
            <a:r>
              <a:rPr lang="en-US" sz="6400" b="1" dirty="0" smtClean="0"/>
              <a:t>CELL PHONES AND CELL PHONE CHARGERS "NO FEE"</a:t>
            </a:r>
            <a:r>
              <a:rPr lang="en-US" sz="6400" dirty="0" smtClean="0"/>
              <a:t> </a:t>
            </a:r>
          </a:p>
          <a:p>
            <a:r>
              <a:rPr lang="en-US" sz="6400" b="1" dirty="0" smtClean="0"/>
              <a:t>COMPUTER PARTS MISC "NO FEE"</a:t>
            </a:r>
            <a:r>
              <a:rPr lang="en-US" sz="6400" dirty="0" smtClean="0"/>
              <a:t> </a:t>
            </a:r>
          </a:p>
          <a:p>
            <a:r>
              <a:rPr lang="en-US" sz="6400" b="1" dirty="0" smtClean="0"/>
              <a:t>PRINTERS "NO FEE"</a:t>
            </a:r>
            <a:r>
              <a:rPr lang="en-US" sz="6400" dirty="0" smtClean="0"/>
              <a:t> </a:t>
            </a:r>
          </a:p>
          <a:p>
            <a:r>
              <a:rPr lang="en-US" sz="6400" b="1" dirty="0" smtClean="0"/>
              <a:t>SCANNERS "NO FEE"</a:t>
            </a:r>
            <a:r>
              <a:rPr lang="en-US" sz="6400" dirty="0" smtClean="0"/>
              <a:t> </a:t>
            </a:r>
          </a:p>
          <a:p>
            <a:r>
              <a:rPr lang="en-US" sz="6400" b="1" dirty="0" smtClean="0"/>
              <a:t>COMPUTER &amp; NETWORK WIRES $FREE</a:t>
            </a:r>
            <a:r>
              <a:rPr lang="en-US" sz="6400" dirty="0" smtClean="0"/>
              <a:t> </a:t>
            </a:r>
          </a:p>
          <a:p>
            <a:r>
              <a:rPr lang="en-US" sz="6400" b="1" dirty="0" smtClean="0"/>
              <a:t>SATELLITE RECIEVERS &amp; DISHES PARTIAL OR WHOLE "NO FEE" </a:t>
            </a:r>
            <a:endParaRPr lang="en-US" sz="6400" dirty="0" smtClean="0"/>
          </a:p>
          <a:p>
            <a:r>
              <a:rPr lang="en-US" sz="6400" b="1" dirty="0" smtClean="0"/>
              <a:t>GPS UNITS "NO FEE"</a:t>
            </a:r>
            <a:r>
              <a:rPr lang="en-US" sz="6400" dirty="0" smtClean="0"/>
              <a:t> </a:t>
            </a:r>
          </a:p>
          <a:p>
            <a:r>
              <a:rPr lang="en-US" sz="6400" b="1" dirty="0" smtClean="0"/>
              <a:t>PORTABLE GAME CONSOLES "NO FEE"</a:t>
            </a:r>
            <a:r>
              <a:rPr lang="en-US" sz="6400" dirty="0" smtClean="0"/>
              <a:t> </a:t>
            </a:r>
          </a:p>
          <a:p>
            <a:r>
              <a:rPr lang="en-US" sz="6400" b="1" dirty="0" smtClean="0"/>
              <a:t>CREDIT CAR TERMINALS "NO FEE"</a:t>
            </a:r>
            <a:r>
              <a:rPr lang="en-US" sz="6400" dirty="0" smtClean="0"/>
              <a:t> </a:t>
            </a:r>
          </a:p>
          <a:p>
            <a:r>
              <a:rPr lang="en-US" sz="6400" b="1" dirty="0" smtClean="0"/>
              <a:t>SECURITY CAMERAS "NO FEE" </a:t>
            </a:r>
            <a:endParaRPr lang="en-US" sz="6400" dirty="0" smtClean="0"/>
          </a:p>
          <a:p>
            <a:r>
              <a:rPr lang="en-US" sz="6400" b="1" dirty="0" smtClean="0"/>
              <a:t>DVR'S "NO FEE"</a:t>
            </a:r>
            <a:r>
              <a:rPr lang="en-US" sz="6400" dirty="0" smtClean="0"/>
              <a:t> </a:t>
            </a:r>
          </a:p>
          <a:p>
            <a:r>
              <a:rPr lang="en-US" sz="6400" b="1" dirty="0" smtClean="0"/>
              <a:t>SECURITY CAMERA RECORDERS "NO FEE"</a:t>
            </a:r>
            <a:r>
              <a:rPr lang="en-US" sz="6400" dirty="0" smtClean="0"/>
              <a:t> </a:t>
            </a:r>
          </a:p>
          <a:p>
            <a:r>
              <a:rPr lang="en-US" sz="6400" b="1" dirty="0" smtClean="0"/>
              <a:t>PDA PHONES "NO FEE"</a:t>
            </a:r>
            <a:r>
              <a:rPr lang="en-US" sz="6400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8674" name="Picture 2" descr="http://www.cheapnerd.com/images/ELECRECYCLE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0"/>
            <a:ext cx="1295400" cy="1204722"/>
          </a:xfrm>
          <a:prstGeom prst="rect">
            <a:avLst/>
          </a:prstGeom>
          <a:noFill/>
        </p:spPr>
      </p:pic>
      <p:pic>
        <p:nvPicPr>
          <p:cNvPr id="28675" name="Picture 3" descr="http://www.cheapnerd.com/images/pc_poi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2085975" cy="1524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105400" y="1502688"/>
            <a:ext cx="4038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1: Lead in cathode ray tube and solder</a:t>
            </a:r>
            <a:br>
              <a:rPr lang="en-US" sz="2000" dirty="0" smtClean="0"/>
            </a:br>
            <a:r>
              <a:rPr lang="en-US" sz="2000" dirty="0" smtClean="0"/>
              <a:t>2: Arsenic in older cathode ray tubes</a:t>
            </a:r>
            <a:br>
              <a:rPr lang="en-US" sz="2000" dirty="0" smtClean="0"/>
            </a:br>
            <a:r>
              <a:rPr lang="en-US" sz="2000" dirty="0" smtClean="0"/>
              <a:t>3: Selenium in circuit boards as power supply rectifier</a:t>
            </a:r>
            <a:br>
              <a:rPr lang="en-US" sz="2000" dirty="0" smtClean="0"/>
            </a:br>
            <a:r>
              <a:rPr lang="en-US" sz="2000" dirty="0" smtClean="0"/>
              <a:t>4: </a:t>
            </a:r>
            <a:r>
              <a:rPr lang="en-US" sz="2000" dirty="0" err="1" smtClean="0"/>
              <a:t>Polybrominated</a:t>
            </a:r>
            <a:r>
              <a:rPr lang="en-US" sz="2000" dirty="0" smtClean="0"/>
              <a:t> flame retardants in plastic casings, cables and circuit boards</a:t>
            </a:r>
            <a:br>
              <a:rPr lang="en-US" sz="2000" dirty="0" smtClean="0"/>
            </a:br>
            <a:r>
              <a:rPr lang="en-US" sz="2000" dirty="0" smtClean="0"/>
              <a:t>5: Antimony trioxide as flame retardant</a:t>
            </a:r>
            <a:br>
              <a:rPr lang="en-US" sz="2000" dirty="0" smtClean="0"/>
            </a:br>
            <a:r>
              <a:rPr lang="en-US" sz="2000" dirty="0" smtClean="0"/>
              <a:t>6: Cadmium in circuit boards and semiconductors</a:t>
            </a:r>
            <a:br>
              <a:rPr lang="en-US" sz="2000" dirty="0" smtClean="0"/>
            </a:br>
            <a:r>
              <a:rPr lang="en-US" sz="2000" dirty="0" smtClean="0"/>
              <a:t>7: Chromium in steel as corrosion protection</a:t>
            </a:r>
            <a:br>
              <a:rPr lang="en-US" sz="2000" dirty="0" smtClean="0"/>
            </a:br>
            <a:r>
              <a:rPr lang="en-US" sz="2000" dirty="0" smtClean="0"/>
              <a:t>8: Cobalt in steel for structure and </a:t>
            </a:r>
            <a:r>
              <a:rPr lang="en-US" sz="2000" dirty="0" err="1" smtClean="0"/>
              <a:t>magnetivity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9: Mercury in switches and housing</a:t>
            </a:r>
            <a:endParaRPr lang="en-US" sz="2000" dirty="0"/>
          </a:p>
        </p:txBody>
      </p:sp>
      <p:pic>
        <p:nvPicPr>
          <p:cNvPr id="28677" name="Picture 5" descr="http://www.cheapnerd.com/images/topfrmnew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086600" cy="1362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15000" cy="1143000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Campus 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6482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Use of rain barrels for plantings</a:t>
            </a:r>
          </a:p>
          <a:p>
            <a:pPr lvl="1"/>
            <a:r>
              <a:rPr lang="en-US" sz="3600" dirty="0" smtClean="0"/>
              <a:t>Reduced/eliminated potable water use</a:t>
            </a:r>
          </a:p>
          <a:p>
            <a:r>
              <a:rPr lang="en-US" sz="3600" dirty="0" smtClean="0"/>
              <a:t>Use of native plants for tough areas.</a:t>
            </a:r>
          </a:p>
          <a:p>
            <a:r>
              <a:rPr lang="en-US" sz="3600" dirty="0" smtClean="0"/>
              <a:t>Use of caster oil for moles</a:t>
            </a:r>
          </a:p>
          <a:p>
            <a:r>
              <a:rPr lang="en-US" sz="3600" dirty="0" smtClean="0"/>
              <a:t>Testing corn meal gluten for seed germination inhibitor </a:t>
            </a:r>
          </a:p>
          <a:p>
            <a:r>
              <a:rPr lang="en-US" sz="3600" dirty="0" smtClean="0"/>
              <a:t>Compost all yard and animal stall waste</a:t>
            </a:r>
          </a:p>
          <a:p>
            <a:pPr lvl="1"/>
            <a:r>
              <a:rPr lang="en-US" sz="3600" dirty="0" smtClean="0"/>
              <a:t>For use on campus and </a:t>
            </a:r>
            <a:r>
              <a:rPr lang="en-US" sz="3600" dirty="0" smtClean="0"/>
              <a:t>free </a:t>
            </a:r>
            <a:r>
              <a:rPr lang="en-US" sz="3600" dirty="0" smtClean="0"/>
              <a:t>to </a:t>
            </a:r>
            <a:r>
              <a:rPr lang="en-US" sz="3600" dirty="0" smtClean="0"/>
              <a:t>public</a:t>
            </a:r>
          </a:p>
          <a:p>
            <a:r>
              <a:rPr lang="en-US" sz="4000" dirty="0" smtClean="0"/>
              <a:t>GAST grant</a:t>
            </a:r>
            <a:endParaRPr lang="en-US" sz="4000" dirty="0" smtClean="0"/>
          </a:p>
          <a:p>
            <a:endParaRPr lang="en-US" sz="4000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6628" name="Picture 4" descr="http://www.21food.com/userImages/lisa1086/lisa1086$312143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4419600" cy="4419600"/>
          </a:xfrm>
          <a:prstGeom prst="rect">
            <a:avLst/>
          </a:prstGeom>
          <a:noFill/>
        </p:spPr>
      </p:pic>
      <p:pic>
        <p:nvPicPr>
          <p:cNvPr id="26630" name="Picture 6" descr="http://yardlover.indigofiles.com/images/ecom/product_images/medium/314690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9575" y="3581400"/>
            <a:ext cx="1114425" cy="3228975"/>
          </a:xfrm>
          <a:prstGeom prst="rect">
            <a:avLst/>
          </a:prstGeom>
          <a:noFill/>
        </p:spPr>
      </p:pic>
      <p:pic>
        <p:nvPicPr>
          <p:cNvPr id="26632" name="Picture 8" descr="http://www.riveraction.org/themes/marinelli/img/large_barr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125" y="0"/>
            <a:ext cx="1666875" cy="2943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1189038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Campus Grounds</a:t>
            </a:r>
            <a:br>
              <a:rPr lang="en-US" dirty="0" smtClean="0"/>
            </a:br>
            <a:r>
              <a:rPr lang="en-US" dirty="0" smtClean="0"/>
              <a:t>“Life on the Edge”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Restoration of biological diversity of campus</a:t>
            </a:r>
          </a:p>
          <a:p>
            <a:r>
              <a:rPr lang="en-US" sz="2800" dirty="0" smtClean="0"/>
              <a:t>Initially planted 1500 small trees and shrubs</a:t>
            </a:r>
          </a:p>
          <a:p>
            <a:r>
              <a:rPr lang="en-US" sz="2800" dirty="0" smtClean="0"/>
              <a:t>Reduced mowed/ “biological desert” areas on campus</a:t>
            </a:r>
          </a:p>
          <a:p>
            <a:r>
              <a:rPr lang="en-US" sz="2800" dirty="0" smtClean="0"/>
              <a:t>Increases small mammal/bird population</a:t>
            </a:r>
          </a:p>
          <a:p>
            <a:r>
              <a:rPr lang="en-US" sz="2800" dirty="0" smtClean="0"/>
              <a:t>Typical forest six dominant tree species, 10 to 20 understory species, 100 + herbaceous plants.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9698" name="Picture 2" descr="http://www.dcr.virginia.gov/natural_heritage/images/TIIIb_phot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6904" y="0"/>
            <a:ext cx="41970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Oak Savanna/ Tall Grass Prairie Restorations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295401"/>
            <a:ext cx="5334000" cy="18287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Increase diversity of native species</a:t>
            </a:r>
          </a:p>
          <a:p>
            <a:r>
              <a:rPr lang="en-US" dirty="0" smtClean="0"/>
              <a:t>400 + species</a:t>
            </a:r>
          </a:p>
          <a:p>
            <a:r>
              <a:rPr lang="en-US" dirty="0" smtClean="0"/>
              <a:t>Increase water use efficiency</a:t>
            </a:r>
          </a:p>
          <a:p>
            <a:r>
              <a:rPr lang="en-US" dirty="0" smtClean="0"/>
              <a:t>Lower intensive maintenance</a:t>
            </a:r>
          </a:p>
        </p:txBody>
      </p:sp>
      <p:sp>
        <p:nvSpPr>
          <p:cNvPr id="49157" name="AutoShape 5" descr="http://www.panoramio.com/photos/original/586187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AutoShape 7" descr="http://www.panoramio.com/photos/original/586187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65" name="Picture 13" descr="http://www.lepalert.org/LepAlert_2007/AlertUpdate_Images_2007/KEJ_965%20%20Skull%20Lake%20WMA7x5.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</p:spPr>
      </p:pic>
      <p:pic>
        <p:nvPicPr>
          <p:cNvPr id="49163" name="Picture 11" descr="biopact_tallgrass_prairie_biomass.jpg image by biopac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0"/>
            <a:ext cx="3733800" cy="2447926"/>
          </a:xfrm>
          <a:prstGeom prst="rect">
            <a:avLst/>
          </a:prstGeom>
          <a:noFill/>
        </p:spPr>
      </p:pic>
      <p:pic>
        <p:nvPicPr>
          <p:cNvPr id="49167" name="Picture 15" descr="http://www.csbsju.edu/arboretum/photogallery/images/oaksavann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95833"/>
            <a:ext cx="4343400" cy="316216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867400" y="10154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Tall Grass Prairie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0728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Oak Savanna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www.ecosherpa.com/images/green-wor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802970"/>
            <a:ext cx="3124200" cy="2055029"/>
          </a:xfrm>
          <a:prstGeom prst="rect">
            <a:avLst/>
          </a:prstGeom>
          <a:noFill/>
        </p:spPr>
      </p:pic>
      <p:pic>
        <p:nvPicPr>
          <p:cNvPr id="24582" name="Picture 6" descr="http://www.ecosilly.com/wp-content/plugins/wp-o-matic/cache/bf5a3_sherman-lead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953001"/>
            <a:ext cx="2209800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Campus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867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Recycled carpet </a:t>
            </a:r>
          </a:p>
          <a:p>
            <a:r>
              <a:rPr lang="en-US" dirty="0" smtClean="0"/>
              <a:t>Lighting upgrade</a:t>
            </a:r>
          </a:p>
          <a:p>
            <a:pPr lvl="1">
              <a:buNone/>
            </a:pPr>
            <a:r>
              <a:rPr lang="en-US" dirty="0" smtClean="0"/>
              <a:t>-T12 to T8 bulbs 30% reduction</a:t>
            </a:r>
          </a:p>
          <a:p>
            <a:pPr lvl="1">
              <a:buNone/>
            </a:pPr>
            <a:r>
              <a:rPr lang="en-US" dirty="0" smtClean="0"/>
              <a:t>-Motion detection in rooms</a:t>
            </a:r>
          </a:p>
          <a:p>
            <a:r>
              <a:rPr lang="en-US" dirty="0" smtClean="0"/>
              <a:t>UV limiting shades</a:t>
            </a:r>
          </a:p>
          <a:p>
            <a:r>
              <a:rPr lang="en-US" dirty="0" smtClean="0"/>
              <a:t>Use of low VOC Paints</a:t>
            </a:r>
          </a:p>
          <a:p>
            <a:r>
              <a:rPr lang="en-US" dirty="0" smtClean="0"/>
              <a:t>Green cleaning supplies</a:t>
            </a:r>
          </a:p>
          <a:p>
            <a:r>
              <a:rPr lang="en-US" dirty="0" smtClean="0"/>
              <a:t>Boiler upgrade (50 to 85% increase)</a:t>
            </a:r>
          </a:p>
          <a:p>
            <a:r>
              <a:rPr lang="en-US" dirty="0" smtClean="0"/>
              <a:t>Water saving ½ gallon urinals 1 gallon flush toilets</a:t>
            </a:r>
          </a:p>
          <a:p>
            <a:r>
              <a:rPr lang="en-US" dirty="0" smtClean="0"/>
              <a:t>Mid-American energy audit</a:t>
            </a:r>
          </a:p>
          <a:p>
            <a:endParaRPr lang="en-US" dirty="0"/>
          </a:p>
        </p:txBody>
      </p:sp>
      <p:pic>
        <p:nvPicPr>
          <p:cNvPr id="24578" name="Picture 2" descr="http://www.bulbsmart.net/manage/upprodimgs/s_109631227921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066800"/>
            <a:ext cx="2857500" cy="2171700"/>
          </a:xfrm>
          <a:prstGeom prst="rect">
            <a:avLst/>
          </a:prstGeom>
          <a:noFill/>
        </p:spPr>
      </p:pic>
      <p:pic>
        <p:nvPicPr>
          <p:cNvPr id="24580" name="Picture 4" descr="http://ambianceshades.com/Logo-Pictures/benefitsofinterioshad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9529" y="3048001"/>
            <a:ext cx="3174471" cy="1981200"/>
          </a:xfrm>
          <a:prstGeom prst="rect">
            <a:avLst/>
          </a:prstGeom>
          <a:noFill/>
        </p:spPr>
      </p:pic>
      <p:pic>
        <p:nvPicPr>
          <p:cNvPr id="24586" name="Picture 10" descr="http://shopdimond.com/wp-content/plugins/yet-another-photoblog/cache/green_earth.3soo1rvu5ykgwo88go84oc8oc.6ylu316ao144c8c4woosog48w.t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743185" cy="1143000"/>
          </a:xfrm>
          <a:prstGeom prst="rect">
            <a:avLst/>
          </a:prstGeom>
          <a:noFill/>
        </p:spPr>
      </p:pic>
      <p:pic>
        <p:nvPicPr>
          <p:cNvPr id="9" name="Picture 10" descr="http://shopdimond.com/wp-content/plugins/yet-another-photoblog/cache/green_earth.3soo1rvu5ykgwo88go84oc8oc.6ylu316ao144c8c4woosog48w.t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00815" y="0"/>
            <a:ext cx="1743185" cy="1143000"/>
          </a:xfrm>
          <a:prstGeom prst="rect">
            <a:avLst/>
          </a:prstGeom>
          <a:noFill/>
        </p:spPr>
      </p:pic>
      <p:pic>
        <p:nvPicPr>
          <p:cNvPr id="25602" name="Picture 2" descr="http://stuorgs.uidaho.edu/~envclub/images/light_campaig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3861" y="1199896"/>
            <a:ext cx="1316939" cy="1848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Curricula:  Sustainability </a:t>
            </a:r>
            <a:br>
              <a:rPr lang="en-US" b="1" dirty="0" smtClean="0"/>
            </a:br>
            <a:r>
              <a:rPr lang="en-US" b="1" dirty="0" smtClean="0"/>
              <a:t>“GREEN” Supply Chain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Leading-edge education about sustainability and “green” topics</a:t>
            </a:r>
          </a:p>
          <a:p>
            <a:r>
              <a:rPr lang="en-US" sz="3600" dirty="0" smtClean="0"/>
              <a:t>Sustainability to practice green living, remain current in the workplace, or meet the needs of your business customers. </a:t>
            </a:r>
          </a:p>
          <a:p>
            <a:r>
              <a:rPr lang="en-US" sz="3600" dirty="0" smtClean="0"/>
              <a:t>Companies need information about being sustainable to practice social responsibility, remain competitive, or meet the needs of global markets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Online Classes (10 Hours)</a:t>
            </a:r>
          </a:p>
          <a:p>
            <a:pPr lvl="1">
              <a:buFont typeface="Wingdings" pitchFamily="2" charset="2"/>
              <a:buChar char="v"/>
            </a:pPr>
            <a:r>
              <a:rPr lang="en-US" sz="3600" b="1" dirty="0" smtClean="0"/>
              <a:t>Green Purchasing Fundamentals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en-US" sz="3600" b="1" dirty="0" smtClean="0"/>
              <a:t>Sustainability 101 &amp; Corporate Social</a:t>
            </a:r>
          </a:p>
          <a:p>
            <a:pPr lvl="1">
              <a:buNone/>
            </a:pPr>
            <a:r>
              <a:rPr lang="en-US" sz="3600" b="1" dirty="0" smtClean="0"/>
              <a:t>    Responsibility Essentials</a:t>
            </a:r>
            <a:r>
              <a:rPr lang="en-US" sz="3600" dirty="0" smtClean="0"/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en-US" sz="3600" b="1" dirty="0" smtClean="0"/>
              <a:t>Carbon Strategies </a:t>
            </a:r>
          </a:p>
          <a:p>
            <a:pPr lvl="1">
              <a:buFont typeface="Wingdings" pitchFamily="2" charset="2"/>
              <a:buChar char="v"/>
            </a:pPr>
            <a:r>
              <a:rPr lang="en-US" sz="3600" b="1" dirty="0" smtClean="0"/>
              <a:t>Life Cycle Assessment for Designers</a:t>
            </a:r>
          </a:p>
          <a:p>
            <a:pPr lvl="1">
              <a:buFont typeface="Wingdings" pitchFamily="2" charset="2"/>
              <a:buChar char="v"/>
            </a:pPr>
            <a:endParaRPr lang="en-US" b="1" dirty="0" smtClean="0"/>
          </a:p>
          <a:p>
            <a:pPr lvl="1">
              <a:buFont typeface="Wingdings" pitchFamily="2" charset="2"/>
              <a:buChar char="v"/>
            </a:pPr>
            <a:endParaRPr lang="en-US" b="1" dirty="0" smtClean="0"/>
          </a:p>
          <a:p>
            <a:pPr lv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4" name="Picture 2" descr="http://www.saletxt.com/images/content/GreenEart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5630" cy="1143000"/>
          </a:xfrm>
          <a:prstGeom prst="rect">
            <a:avLst/>
          </a:prstGeom>
          <a:noFill/>
        </p:spPr>
      </p:pic>
      <p:pic>
        <p:nvPicPr>
          <p:cNvPr id="5" name="Picture 2" descr="http://www.saletxt.com/images/content/GreenEart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8370" y="0"/>
            <a:ext cx="1025630" cy="1143000"/>
          </a:xfrm>
          <a:prstGeom prst="rect">
            <a:avLst/>
          </a:prstGeom>
          <a:noFill/>
        </p:spPr>
      </p:pic>
      <p:pic>
        <p:nvPicPr>
          <p:cNvPr id="7" name="Picture 2" descr="http://www.koreatimes.co.kr/upload/news/071203_p8_cartoon%20Non-Sustainability%20Sto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1926" y="2819400"/>
            <a:ext cx="3322074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708</Words>
  <Application>Microsoft Office PowerPoint</Application>
  <PresentationFormat>On-screen Show (4:3)</PresentationFormat>
  <Paragraphs>153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Worksheet</vt:lpstr>
      <vt:lpstr>QUAD CITIES INTERCOLLEGIATE SUSTAINABILITY SUMMIT</vt:lpstr>
      <vt:lpstr>Its not easy being green</vt:lpstr>
      <vt:lpstr>Recycling on Campus</vt:lpstr>
      <vt:lpstr>Slide 4</vt:lpstr>
      <vt:lpstr>Campus Grounds</vt:lpstr>
      <vt:lpstr>Campus Grounds “Life on the Edge”</vt:lpstr>
      <vt:lpstr>Oak Savanna/ Tall Grass Prairie Restorations</vt:lpstr>
      <vt:lpstr>Campus Buildings</vt:lpstr>
      <vt:lpstr>Curricula:  Sustainability  “GREEN” Supply Chain Courses</vt:lpstr>
      <vt:lpstr>Curricula:  Green Training Trade and Industrial Programs</vt:lpstr>
      <vt:lpstr>Curricula: Sustainable Energy certificate </vt:lpstr>
      <vt:lpstr>Middle/High School </vt:lpstr>
      <vt:lpstr>“The Answer, My Friend is Blowing in the wind”</vt:lpstr>
      <vt:lpstr>Status Quo</vt:lpstr>
      <vt:lpstr>Expenditure Justification</vt:lpstr>
      <vt:lpstr>BHC Main Campus Options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Toshiba</cp:lastModifiedBy>
  <cp:revision>168</cp:revision>
  <dcterms:created xsi:type="dcterms:W3CDTF">2009-04-16T00:04:11Z</dcterms:created>
  <dcterms:modified xsi:type="dcterms:W3CDTF">2009-04-21T14:30:25Z</dcterms:modified>
</cp:coreProperties>
</file>